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6"/>
  </p:normalViewPr>
  <p:slideViewPr>
    <p:cSldViewPr snapToGrid="0" snapToObjects="1">
      <p:cViewPr>
        <p:scale>
          <a:sx n="53" d="100"/>
          <a:sy n="53" d="100"/>
        </p:scale>
        <p:origin x="-1224" y="6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200103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85800" indent="-342900">
              <a:spcBef>
                <a:spcPts val="3200"/>
              </a:spcBef>
              <a:defRPr sz="2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028700" indent="-342900">
              <a:spcBef>
                <a:spcPts val="3200"/>
              </a:spcBef>
              <a:defRPr sz="2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indent="-342900">
              <a:spcBef>
                <a:spcPts val="3200"/>
              </a:spcBef>
              <a:defRPr sz="28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714500" indent="-342900">
              <a:spcBef>
                <a:spcPts val="3200"/>
              </a:spcBef>
              <a:defRPr sz="28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0849"/>
            <a:ext cx="10464800" cy="6223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bleman.ru/node/37361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o.net/about-the-nro/regional-internet-registries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oot-servers.org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korda.kz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Знание как существенный фактор эффективного управления развитием Интернет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420624">
              <a:defRPr sz="5760"/>
            </a:lvl1pPr>
          </a:lstStyle>
          <a:p>
            <a:r>
              <a:t>Знание как существенный фактор эффективного управления развитием Интернет</a:t>
            </a:r>
          </a:p>
        </p:txBody>
      </p:sp>
      <p:sp>
        <p:nvSpPr>
          <p:cNvPr id="120" name="Владимир Туреханов…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508254">
              <a:defRPr sz="3218"/>
            </a:pPr>
            <a:r>
              <a:t>Владимир Туреханов</a:t>
            </a:r>
          </a:p>
          <a:p>
            <a:pPr defTabSz="508254">
              <a:defRPr sz="3218"/>
            </a:pPr>
            <a:r>
              <a:t>Казахстанская ассоциация автоматизации и робототехники</a:t>
            </a:r>
          </a:p>
        </p:txBody>
      </p:sp>
      <p:pic>
        <p:nvPicPr>
          <p:cNvPr id="121" name="logo_KAAR.pdf" descr="logo_KAAR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27755" y="7750178"/>
            <a:ext cx="1905001" cy="1311641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CAIGF-2018…"/>
          <p:cNvSpPr txBox="1"/>
          <p:nvPr/>
        </p:nvSpPr>
        <p:spPr>
          <a:xfrm>
            <a:off x="1265812" y="7802748"/>
            <a:ext cx="1655863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CAIGF-2018</a:t>
            </a:r>
          </a:p>
          <a:p>
            <a:r>
              <a:t>Астана</a:t>
            </a:r>
          </a:p>
          <a:p>
            <a:r>
              <a:t>21-22 июня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Internet Governanc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Internet Governance</a:t>
            </a:r>
          </a:p>
        </p:txBody>
      </p:sp>
      <p:sp>
        <p:nvSpPr>
          <p:cNvPr id="127" name="Управление использованием Интернет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Управление использованием Интернет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–п.34 Тунисской программы для информационного общества…"/>
          <p:cNvSpPr txBox="1">
            <a:spLocks noGrp="1"/>
          </p:cNvSpPr>
          <p:nvPr>
            <p:ph type="body" idx="13"/>
          </p:nvPr>
        </p:nvSpPr>
        <p:spPr>
          <a:xfrm>
            <a:off x="1270000" y="7632700"/>
            <a:ext cx="10464800" cy="838200"/>
          </a:xfrm>
          <a:prstGeom prst="rect">
            <a:avLst/>
          </a:prstGeom>
        </p:spPr>
        <p:txBody>
          <a:bodyPr/>
          <a:lstStyle/>
          <a:p>
            <a:r>
              <a:t>–п.34 Тунисской программы для информационного общества</a:t>
            </a:r>
          </a:p>
          <a:p>
            <a:r>
              <a:t>15 ноября 2005 года WSIS-05/TUNIS/DOC/6(Rev.1)-R </a:t>
            </a:r>
          </a:p>
        </p:txBody>
      </p:sp>
      <p:sp>
        <p:nvSpPr>
          <p:cNvPr id="130" name="«Рабочее определение управления использованием Интернет означает разработку и применение правительствами, частным сектором и гражданским обществом в рамках исполнения ими своих соответствующих ролей общих принципов, норм, правил, процедур принятия решений и программ, которые формируют условия для развития и использования Интернет.»"/>
          <p:cNvSpPr txBox="1">
            <a:spLocks noGrp="1"/>
          </p:cNvSpPr>
          <p:nvPr>
            <p:ph type="body" idx="14"/>
          </p:nvPr>
        </p:nvSpPr>
        <p:spPr>
          <a:xfrm>
            <a:off x="1270000" y="2438400"/>
            <a:ext cx="10464800" cy="4267200"/>
          </a:xfrm>
          <a:prstGeom prst="rect">
            <a:avLst/>
          </a:prstGeom>
        </p:spPr>
        <p:txBody>
          <a:bodyPr/>
          <a:lstStyle/>
          <a:p>
            <a:r>
              <a:t>«Рабочее определение управления использованием Интернет означает разработку и применение правительствами, частным сектором и гражданским обществом в рамках исполнения ими своих соответствующих ролей общих принципов, норм, правил, процедур принятия решений и программ, которые формируют условия для развития и использования Интернет.»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Интерне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Интернет</a:t>
            </a:r>
          </a:p>
        </p:txBody>
      </p:sp>
      <p:sp>
        <p:nvSpPr>
          <p:cNvPr id="133" name="IP-адреса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/>
          <a:lstStyle/>
          <a:p>
            <a:r>
              <a:rPr dirty="0"/>
              <a:t>IP-</a:t>
            </a:r>
            <a:r>
              <a:rPr dirty="0" err="1"/>
              <a:t>адреса</a:t>
            </a:r>
            <a:endParaRPr dirty="0"/>
          </a:p>
          <a:p>
            <a:r>
              <a:rPr dirty="0" err="1"/>
              <a:t>Каналы</a:t>
            </a:r>
            <a:r>
              <a:rPr dirty="0"/>
              <a:t> </a:t>
            </a:r>
            <a:r>
              <a:rPr dirty="0" err="1"/>
              <a:t>связи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маршрутизация</a:t>
            </a:r>
            <a:endParaRPr dirty="0"/>
          </a:p>
          <a:p>
            <a:r>
              <a:rPr dirty="0" err="1"/>
              <a:t>Система</a:t>
            </a:r>
            <a:r>
              <a:rPr dirty="0"/>
              <a:t> </a:t>
            </a:r>
            <a:r>
              <a:rPr dirty="0" err="1"/>
              <a:t>доменных</a:t>
            </a:r>
            <a:r>
              <a:rPr dirty="0"/>
              <a:t> </a:t>
            </a:r>
            <a:r>
              <a:rPr dirty="0" err="1"/>
              <a:t>имён</a:t>
            </a:r>
            <a:r>
              <a:rPr dirty="0"/>
              <a:t> (DNS)</a:t>
            </a:r>
            <a:endParaRPr lang="ru-RU" dirty="0"/>
          </a:p>
          <a:p>
            <a:endParaRPr lang="ru-RU" dirty="0"/>
          </a:p>
          <a:p>
            <a:endParaRPr dirty="0"/>
          </a:p>
          <a:p>
            <a:pPr>
              <a:defRPr>
                <a:solidFill>
                  <a:srgbClr val="929292"/>
                </a:solidFill>
              </a:defRPr>
            </a:pPr>
            <a:r>
              <a:rPr dirty="0" err="1"/>
              <a:t>Протоколы</a:t>
            </a:r>
            <a:endParaRPr dirty="0"/>
          </a:p>
          <a:p>
            <a:pPr>
              <a:defRPr>
                <a:solidFill>
                  <a:srgbClr val="929292"/>
                </a:solidFill>
              </a:defRPr>
            </a:pPr>
            <a:r>
              <a:rPr dirty="0" err="1"/>
              <a:t>Дата-центры</a:t>
            </a:r>
            <a:endParaRPr dirty="0"/>
          </a:p>
          <a:p>
            <a:pPr>
              <a:defRPr>
                <a:solidFill>
                  <a:srgbClr val="929292"/>
                </a:solidFill>
              </a:defRPr>
            </a:pPr>
            <a:r>
              <a:rPr dirty="0" err="1"/>
              <a:t>Приложения</a:t>
            </a:r>
            <a:endParaRPr dirty="0"/>
          </a:p>
          <a:p>
            <a:pPr>
              <a:defRPr>
                <a:solidFill>
                  <a:srgbClr val="929292"/>
                </a:solidFill>
              </a:defRPr>
            </a:pPr>
            <a:r>
              <a:rPr dirty="0" err="1"/>
              <a:t>Контент</a:t>
            </a:r>
            <a:endParaRPr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IP-адрес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IP-адреса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Ситуация в Караганде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Ситуация в Караганде</a:t>
            </a:r>
          </a:p>
        </p:txBody>
      </p:sp>
      <p:sp>
        <p:nvSpPr>
          <p:cNvPr id="138" name="Олег Емельянов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Олег Емельянов</a:t>
            </a:r>
          </a:p>
          <a:p>
            <a:r>
              <a:t>Правоохранительными органами установлено, что IP-адреса, якобы, являются имуществом</a:t>
            </a:r>
          </a:p>
          <a:p>
            <a:r>
              <a:t>Действия Олега квалифицируются как мошенничество</a:t>
            </a:r>
          </a:p>
          <a:p>
            <a:r>
              <a:t>Расследуется уголовное дело</a:t>
            </a:r>
          </a:p>
          <a:p>
            <a:r>
              <a:t>Угроза нанесения существенного урона репутации государственных органов</a:t>
            </a:r>
          </a:p>
        </p:txBody>
      </p:sp>
      <p:sp>
        <p:nvSpPr>
          <p:cNvPr id="139" name="Использована информация из Facebook и следующей страницы: http://www.cableman.ru/node/37361"/>
          <p:cNvSpPr txBox="1"/>
          <p:nvPr/>
        </p:nvSpPr>
        <p:spPr>
          <a:xfrm>
            <a:off x="952500" y="9191712"/>
            <a:ext cx="8399785" cy="275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spcBef>
                <a:spcPts val="3200"/>
              </a:spcBef>
              <a:defRPr sz="1200" b="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Использована информация из Facebook и следующей страницы: </a:t>
            </a:r>
            <a:r>
              <a:rPr u="sng">
                <a:hlinkClick r:id="rId2"/>
              </a:rPr>
              <a:t>http://www.cableman.ru/node/37361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Number Resource Organ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496570">
              <a:defRPr sz="6800"/>
            </a:lvl1pPr>
          </a:lstStyle>
          <a:p>
            <a:r>
              <a:t>Number Resource Organization</a:t>
            </a:r>
          </a:p>
        </p:txBody>
      </p:sp>
      <p:pic>
        <p:nvPicPr>
          <p:cNvPr id="14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546096"/>
            <a:ext cx="13004801" cy="6388608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Использовано изображение с данной страницы: https://www.nro.net/about-the-nro/regional-internet-registries/"/>
          <p:cNvSpPr txBox="1"/>
          <p:nvPr/>
        </p:nvSpPr>
        <p:spPr>
          <a:xfrm>
            <a:off x="952500" y="9191712"/>
            <a:ext cx="8399785" cy="275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spcBef>
                <a:spcPts val="3200"/>
              </a:spcBef>
              <a:defRPr sz="1200" b="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Использовано изображение с данной страницы: </a:t>
            </a:r>
            <a:r>
              <a:rPr u="sng">
                <a:hlinkClick r:id="rId3"/>
              </a:rPr>
              <a:t>https://www.nro.net/about-the-nro/regional-internet-registries/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IP-адрес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IP-адреса</a:t>
            </a:r>
          </a:p>
        </p:txBody>
      </p:sp>
      <p:sp>
        <p:nvSpPr>
          <p:cNvPr id="146" name="IPv4 (например, 91.215.136.82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IPv4 (например, 91.215.136.82)</a:t>
            </a:r>
          </a:p>
          <a:p>
            <a:r>
              <a:t>IPv6 (например, 2a00:5da0:0:3004::2)</a:t>
            </a:r>
          </a:p>
          <a:p>
            <a:r>
              <a:t>Закрепляются на время соглашения с региональным интернет-регистратором</a:t>
            </a:r>
          </a:p>
          <a:p>
            <a:r>
              <a:t>Не являются имуществом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Каналы связи и маршрутизация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r>
              <a:t>Каналы связи и маршрутизация</a:t>
            </a:r>
          </a:p>
        </p:txBody>
      </p:sp>
      <p:sp>
        <p:nvSpPr>
          <p:cNvPr id="149" name="Договоры между операторами связи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25754" indent="-325754" defTabSz="554990">
              <a:spcBef>
                <a:spcPts val="3000"/>
              </a:spcBef>
              <a:defRPr sz="2660"/>
            </a:pPr>
            <a:r>
              <a:t>Договоры между операторами связи</a:t>
            </a:r>
          </a:p>
          <a:p>
            <a:pPr marL="325754" indent="-325754" defTabSz="554990">
              <a:spcBef>
                <a:spcPts val="3000"/>
              </a:spcBef>
              <a:defRPr sz="2660"/>
            </a:pPr>
            <a:r>
              <a:t>Договоры между операторами связи и дата-центрами</a:t>
            </a:r>
          </a:p>
          <a:p>
            <a:pPr marL="325754" indent="-325754" defTabSz="554990">
              <a:spcBef>
                <a:spcPts val="3000"/>
              </a:spcBef>
              <a:defRPr sz="2660"/>
            </a:pPr>
            <a:r>
              <a:t>Участие операторов и дата-центров в точках обмена трафиком</a:t>
            </a:r>
          </a:p>
          <a:p>
            <a:pPr marL="325754" indent="-325754" defTabSz="554990">
              <a:spcBef>
                <a:spcPts val="3000"/>
              </a:spcBef>
              <a:defRPr sz="2660"/>
            </a:pPr>
            <a:r>
              <a:t>Договоры между операторами связи и абонентами (физическими и юридическими лицами)</a:t>
            </a:r>
          </a:p>
        </p:txBody>
      </p:sp>
      <p:grpSp>
        <p:nvGrpSpPr>
          <p:cNvPr id="191" name="Group"/>
          <p:cNvGrpSpPr/>
          <p:nvPr/>
        </p:nvGrpSpPr>
        <p:grpSpPr>
          <a:xfrm>
            <a:off x="5176371" y="2784341"/>
            <a:ext cx="7503216" cy="4423828"/>
            <a:chOff x="0" y="0"/>
            <a:chExt cx="7503215" cy="4423827"/>
          </a:xfrm>
        </p:grpSpPr>
        <p:sp>
          <p:nvSpPr>
            <p:cNvPr id="150" name="Shape"/>
            <p:cNvSpPr/>
            <p:nvPr/>
          </p:nvSpPr>
          <p:spPr>
            <a:xfrm>
              <a:off x="-1" y="-1"/>
              <a:ext cx="3513429" cy="1541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lnTo>
                    <a:pt x="1901" y="6800"/>
                  </a:ln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lnTo>
                    <a:pt x="18513" y="2598"/>
                  </a:ln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lnTo>
                    <a:pt x="20203" y="7321"/>
                  </a:ln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1800" b="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Shape"/>
            <p:cNvSpPr/>
            <p:nvPr/>
          </p:nvSpPr>
          <p:spPr>
            <a:xfrm>
              <a:off x="810224" y="2545616"/>
              <a:ext cx="2519580" cy="1878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lnTo>
                    <a:pt x="1901" y="6800"/>
                  </a:ln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lnTo>
                    <a:pt x="18513" y="2598"/>
                  </a:ln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lnTo>
                    <a:pt x="20203" y="7321"/>
                  </a:ln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1800" b="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" name="Shape"/>
            <p:cNvSpPr/>
            <p:nvPr/>
          </p:nvSpPr>
          <p:spPr>
            <a:xfrm>
              <a:off x="4243967" y="883320"/>
              <a:ext cx="3259248" cy="2089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lnTo>
                    <a:pt x="1901" y="6800"/>
                  </a:ln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lnTo>
                    <a:pt x="10857" y="1573"/>
                  </a:ln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lnTo>
                    <a:pt x="18513" y="2598"/>
                  </a:ln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lnTo>
                    <a:pt x="20203" y="7321"/>
                  </a:ln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lnTo>
                    <a:pt x="2820" y="16914"/>
                  </a:ln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lnTo>
                    <a:pt x="1038" y="12172"/>
                  </a:ln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1800" b="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53" name="Рисунок 17" descr="Рисунок 17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66968" y="2469221"/>
              <a:ext cx="492460" cy="2965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2" name="Прямая соединительная линия 6"/>
            <p:cNvSpPr/>
            <p:nvPr/>
          </p:nvSpPr>
          <p:spPr>
            <a:xfrm>
              <a:off x="1820213" y="1743346"/>
              <a:ext cx="1" cy="804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h="21600" extrusionOk="0">
                  <a:moveTo>
                    <a:pt x="0" y="0"/>
                  </a:moveTo>
                  <a:cubicBezTo>
                    <a:pt x="0" y="7200"/>
                    <a:pt x="0" y="14400"/>
                    <a:pt x="0" y="21600"/>
                  </a:cubicBezTo>
                </a:path>
              </a:pathLst>
            </a:custGeom>
            <a:noFill/>
            <a:ln w="31750" cap="flat">
              <a:solidFill>
                <a:srgbClr val="00B050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155" name="Прямая соединительная линия 29"/>
            <p:cNvSpPr/>
            <p:nvPr/>
          </p:nvSpPr>
          <p:spPr>
            <a:xfrm>
              <a:off x="1820212" y="957293"/>
              <a:ext cx="1" cy="489520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56" name="Прямая соединительная линия 30"/>
            <p:cNvSpPr/>
            <p:nvPr/>
          </p:nvSpPr>
          <p:spPr>
            <a:xfrm>
              <a:off x="900572" y="472643"/>
              <a:ext cx="800248" cy="341253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57" name="Прямая соединительная линия 32"/>
            <p:cNvSpPr/>
            <p:nvPr/>
          </p:nvSpPr>
          <p:spPr>
            <a:xfrm flipH="1">
              <a:off x="1883522" y="338012"/>
              <a:ext cx="463651" cy="505006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58" name="Прямая соединительная линия 35"/>
            <p:cNvSpPr/>
            <p:nvPr/>
          </p:nvSpPr>
          <p:spPr>
            <a:xfrm flipH="1" flipV="1">
              <a:off x="2417581" y="338012"/>
              <a:ext cx="1102482" cy="555942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59" name="Прямая соединительная линия 37"/>
            <p:cNvSpPr/>
            <p:nvPr/>
          </p:nvSpPr>
          <p:spPr>
            <a:xfrm flipH="1">
              <a:off x="973757" y="265783"/>
              <a:ext cx="1266479" cy="150608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60" name="Прямая соединительная линия 39"/>
            <p:cNvSpPr/>
            <p:nvPr/>
          </p:nvSpPr>
          <p:spPr>
            <a:xfrm>
              <a:off x="866821" y="516310"/>
              <a:ext cx="946292" cy="1088143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61" name="Прямая соединительная линия 42"/>
            <p:cNvSpPr/>
            <p:nvPr/>
          </p:nvSpPr>
          <p:spPr>
            <a:xfrm flipH="1" flipV="1">
              <a:off x="3617376" y="967034"/>
              <a:ext cx="353627" cy="727093"/>
            </a:xfrm>
            <a:prstGeom prst="line">
              <a:avLst/>
            </a:prstGeom>
            <a:noFill/>
            <a:ln w="31750" cap="flat">
              <a:solidFill>
                <a:srgbClr val="00B05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62" name="Прямая соединительная линия 44"/>
            <p:cNvSpPr/>
            <p:nvPr/>
          </p:nvSpPr>
          <p:spPr>
            <a:xfrm flipH="1">
              <a:off x="3141313" y="1944604"/>
              <a:ext cx="814919" cy="555397"/>
            </a:xfrm>
            <a:prstGeom prst="line">
              <a:avLst/>
            </a:prstGeom>
            <a:noFill/>
            <a:ln w="31750" cap="flat">
              <a:solidFill>
                <a:srgbClr val="00B05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63" name="Прямая соединительная линия 47"/>
            <p:cNvSpPr/>
            <p:nvPr/>
          </p:nvSpPr>
          <p:spPr>
            <a:xfrm flipH="1" flipV="1">
              <a:off x="1874592" y="2755169"/>
              <a:ext cx="390843" cy="545098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64" name="Прямая соединительная линия 49"/>
            <p:cNvSpPr/>
            <p:nvPr/>
          </p:nvSpPr>
          <p:spPr>
            <a:xfrm flipV="1">
              <a:off x="2718818" y="2673309"/>
              <a:ext cx="280497" cy="1008877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65" name="Прямая соединительная линия 51"/>
            <p:cNvSpPr/>
            <p:nvPr/>
          </p:nvSpPr>
          <p:spPr>
            <a:xfrm flipV="1">
              <a:off x="1569194" y="2740212"/>
              <a:ext cx="280498" cy="1008877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66" name="Прямая соединительная линия 52"/>
            <p:cNvSpPr/>
            <p:nvPr/>
          </p:nvSpPr>
          <p:spPr>
            <a:xfrm flipV="1">
              <a:off x="1630776" y="3333438"/>
              <a:ext cx="609460" cy="512147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67" name="Прямая соединительная линия 54"/>
            <p:cNvSpPr/>
            <p:nvPr/>
          </p:nvSpPr>
          <p:spPr>
            <a:xfrm>
              <a:off x="2347172" y="3382933"/>
              <a:ext cx="292945" cy="454099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68" name="Прямая соединительная линия 56"/>
            <p:cNvSpPr/>
            <p:nvPr/>
          </p:nvSpPr>
          <p:spPr>
            <a:xfrm flipV="1">
              <a:off x="2299058" y="2704264"/>
              <a:ext cx="593554" cy="571695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69" name="Прямая соединительная линия 58"/>
            <p:cNvSpPr/>
            <p:nvPr/>
          </p:nvSpPr>
          <p:spPr>
            <a:xfrm flipV="1">
              <a:off x="4134028" y="1515252"/>
              <a:ext cx="948730" cy="383093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70" name="Прямая соединительная линия 60"/>
            <p:cNvSpPr/>
            <p:nvPr/>
          </p:nvSpPr>
          <p:spPr>
            <a:xfrm>
              <a:off x="4154761" y="1943265"/>
              <a:ext cx="927997" cy="429555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71" name="Прямая соединительная линия 62"/>
            <p:cNvSpPr/>
            <p:nvPr/>
          </p:nvSpPr>
          <p:spPr>
            <a:xfrm flipV="1">
              <a:off x="5109137" y="1957693"/>
              <a:ext cx="605289" cy="387015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72" name="Прямая соединительная линия 64"/>
            <p:cNvSpPr/>
            <p:nvPr/>
          </p:nvSpPr>
          <p:spPr>
            <a:xfrm>
              <a:off x="5156462" y="1455105"/>
              <a:ext cx="1284281" cy="20707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73" name="Прямая соединительная линия 66"/>
            <p:cNvSpPr/>
            <p:nvPr/>
          </p:nvSpPr>
          <p:spPr>
            <a:xfrm>
              <a:off x="5111611" y="1554363"/>
              <a:ext cx="673647" cy="343981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74" name="Прямая соединительная линия 68"/>
            <p:cNvSpPr/>
            <p:nvPr/>
          </p:nvSpPr>
          <p:spPr>
            <a:xfrm>
              <a:off x="5763762" y="2000788"/>
              <a:ext cx="673647" cy="343982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sp>
          <p:nvSpPr>
            <p:cNvPr id="175" name="Прямая соединительная линия 69"/>
            <p:cNvSpPr/>
            <p:nvPr/>
          </p:nvSpPr>
          <p:spPr>
            <a:xfrm>
              <a:off x="6431379" y="1483216"/>
              <a:ext cx="11633" cy="779735"/>
            </a:xfrm>
            <a:prstGeom prst="line">
              <a:avLst/>
            </a:prstGeom>
            <a:noFill/>
            <a:ln w="22225" cap="flat">
              <a:solidFill>
                <a:srgbClr val="4A7EB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 b="0"/>
              </a:pPr>
              <a:endParaRPr/>
            </a:p>
          </p:txBody>
        </p:sp>
        <p:pic>
          <p:nvPicPr>
            <p:cNvPr id="176" name="Рисунок 16" descr="Рисунок 1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793962" y="1730531"/>
              <a:ext cx="492461" cy="2965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7" name="Рисунок 18" descr="Рисунок 18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4836527" y="1334950"/>
              <a:ext cx="492461" cy="2965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8" name="Рисунок 19" descr="Рисунок 19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194513" y="1334950"/>
              <a:ext cx="492460" cy="2965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9" name="Рисунок 20" descr="Рисунок 20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500257" y="1779751"/>
              <a:ext cx="492460" cy="2965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0" name="Рисунок 21" descr="Рисунок 21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4806001" y="2224553"/>
              <a:ext cx="492461" cy="2965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1" name="Рисунок 22" descr="Рисунок 22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196781" y="2262950"/>
              <a:ext cx="492461" cy="2965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2" name="Рисунок 15" descr="Рисунок 15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259427" y="776391"/>
              <a:ext cx="492461" cy="2965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3" name="Рисунок 9" descr="Рисунок 9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05380" y="176930"/>
              <a:ext cx="492460" cy="2965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4" name="Рисунок 3" descr="Рисунок 3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54342" y="324376"/>
              <a:ext cx="492461" cy="2965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5" name="Рисунок 10" descr="Рисунок 10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546925" y="722518"/>
              <a:ext cx="492461" cy="2965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6" name="Рисунок 13" descr="Рисунок 13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573983" y="1446812"/>
              <a:ext cx="492460" cy="2965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7" name="Рисунок 14" descr="Рисунок 14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573983" y="2547384"/>
              <a:ext cx="492460" cy="2965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8" name="Рисунок 23" descr="Рисунок 23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008097" y="3151999"/>
              <a:ext cx="492461" cy="2965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9" name="Рисунок 25" descr="Рисунок 25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472588" y="3682185"/>
              <a:ext cx="492461" cy="2965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0" name="Рисунок 24" descr="Рисунок 24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300695" y="3645544"/>
              <a:ext cx="492461" cy="2965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Domain Name System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Domain Name System</a:t>
            </a:r>
          </a:p>
        </p:txBody>
      </p:sp>
      <p:sp>
        <p:nvSpPr>
          <p:cNvPr id="195" name="Система доменных имён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Система доменных имён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Ситуация с регистраторами казахстанских доменных имён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79044">
              <a:defRPr sz="6560"/>
            </a:lvl1pPr>
          </a:lstStyle>
          <a:p>
            <a:r>
              <a:t>Ситуация с регистраторами казахстанских доменных имён</a:t>
            </a:r>
          </a:p>
        </p:txBody>
      </p:sp>
      <p:sp>
        <p:nvSpPr>
          <p:cNvPr id="198" name="7 компаний (6 из них — субъекты малого предпринимательства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 anchor="t"/>
          <a:lstStyle/>
          <a:p>
            <a:pPr marL="422275" indent="-422275" defTabSz="554990">
              <a:spcBef>
                <a:spcPts val="3900"/>
              </a:spcBef>
              <a:defRPr sz="3040"/>
            </a:pPr>
            <a:r>
              <a:t>7 компаний (6 из них — субъекты малого предпринимательства)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Рынок регистрации доменных имён искусственно сужен КРЕМЗК до рынка регистрации казахстанских доменных имён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Якобы выявлен ценовой сговор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Проигнорированы мнения уполномоченного органа в сфере информатизации и независимых экспертов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Одна из 7 компаний прекратила деятельность</a:t>
            </a:r>
          </a:p>
          <a:p>
            <a:pPr marL="422275" indent="-422275" defTabSz="554990">
              <a:spcBef>
                <a:spcPts val="3900"/>
              </a:spcBef>
              <a:defRPr sz="3040"/>
            </a:pPr>
            <a:r>
              <a:t>Нанесён непоправимый урон репутации государственных органов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Корневые серверы D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Корневые серверы DNS</a:t>
            </a:r>
          </a:p>
        </p:txBody>
      </p:sp>
      <p:graphicFrame>
        <p:nvGraphicFramePr>
          <p:cNvPr id="201" name="Table"/>
          <p:cNvGraphicFramePr/>
          <p:nvPr/>
        </p:nvGraphicFramePr>
        <p:xfrm>
          <a:off x="406400" y="2590800"/>
          <a:ext cx="12191998" cy="628649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4119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29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666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75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44294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49035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200" b="1">
                          <a:solidFill>
                            <a:srgbClr val="FFFFFF"/>
                          </a:solidFill>
                          <a:sym typeface="Calibri"/>
                        </a:rPr>
                        <a:t>Имя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6D5D5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D6D5D5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200" b="1">
                          <a:solidFill>
                            <a:srgbClr val="FFFFFF"/>
                          </a:solidFill>
                          <a:sym typeface="Calibri"/>
                        </a:rPr>
                        <a:t>IPv4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D6D5D5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200" b="1">
                          <a:solidFill>
                            <a:srgbClr val="FFFFFF"/>
                          </a:solidFill>
                          <a:sym typeface="Calibri"/>
                        </a:rPr>
                        <a:t>IPv6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D6D5D5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200" b="1">
                          <a:solidFill>
                            <a:srgbClr val="FFFFFF"/>
                          </a:solidFill>
                          <a:sym typeface="Calibri"/>
                        </a:rPr>
                        <a:t>ТП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D6D5D5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200" b="1">
                          <a:solidFill>
                            <a:srgbClr val="FFFFFF"/>
                          </a:solidFill>
                          <a:sym typeface="Calibri"/>
                        </a:rPr>
                        <a:t>Оператор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D6D5D5"/>
                      </a:solidFill>
                      <a:miter lim="400000"/>
                    </a:lnR>
                    <a:lnT w="12700">
                      <a:solidFill>
                        <a:srgbClr val="D6D5D5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9035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a.root-servers.net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6D5D5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198.41.0.4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2001:503:ba3e::2:30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8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Verisign, Inc.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D6D5D5"/>
                      </a:solidFill>
                      <a:miter lim="400000"/>
                    </a:lnR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9035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b.root-servers.net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6D5D5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199.9.14.201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2001:500:200::b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Information Sciences Institute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D6D5D5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9035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c.root-servers.net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6D5D5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192.33.4.12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2001:500:2::C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Cogent Communications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D6D5D5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9035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d.root-servers.net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6D5D5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199.7.91.13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2001:500:2D::D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137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University of Maryland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D6D5D5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9035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e.root-servers.net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6D5D5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192.203.230.10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2001:500:a8::e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194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NASA Ames Research Center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D6D5D5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9035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f.root-servers.net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6D5D5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192.5.5.241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2001:500:2f::f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220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Internet Systems Consortium, Inc.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D6D5D5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9035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g.root-servers.net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6D5D5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192.112.36.4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2001:500:12::d0d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6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U.S. DOD Network Information Center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D6D5D5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9035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h.root-servers.net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6D5D5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198.97.190.53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2001:500:1::53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U.S. Army Research Lab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D6D5D5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9035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i.root-servers.net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6D5D5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192.36.148.17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2001:7fe::53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68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Netnod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D6D5D5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49035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j.root-servers.net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6D5D5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192.58.128.30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2001:503:c27::2:30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162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Verisign, Inc.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D6D5D5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49035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k.root-servers.net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6D5D5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193.0.14.129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2001:7fd::1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60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RIPE NCC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D6D5D5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49035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l.root-servers.net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6D5D5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199.7.83.42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2001:500:9f::42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162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ICANN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D6D5D5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B8B8B8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49035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m.root-servers.net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6D5D5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D6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202.12.27.33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D6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2001:dc3::35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D6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9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B8B8B8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D6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200">
                          <a:sym typeface="Calibri"/>
                        </a:rPr>
                        <a:t>WIDE Project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B8B8B8"/>
                      </a:solidFill>
                      <a:miter lim="400000"/>
                    </a:lnL>
                    <a:lnR w="12700">
                      <a:solidFill>
                        <a:srgbClr val="D6D5D5"/>
                      </a:solidFill>
                      <a:miter lim="400000"/>
                    </a:lnR>
                    <a:lnT w="12700">
                      <a:solidFill>
                        <a:srgbClr val="B8B8B8"/>
                      </a:solidFill>
                      <a:miter lim="400000"/>
                    </a:lnT>
                    <a:lnB w="12700">
                      <a:solidFill>
                        <a:srgbClr val="D6D5D5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Корневые серверы D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Корневые серверы DNS</a:t>
            </a:r>
          </a:p>
        </p:txBody>
      </p:sp>
      <p:pic>
        <p:nvPicPr>
          <p:cNvPr id="204" name="Screen Shot 2018-06-19 at 10.19.06.png" descr="Screen Shot 2018-06-19 at 10.19.06.png"/>
          <p:cNvPicPr>
            <a:picLocks noChangeAspect="1"/>
          </p:cNvPicPr>
          <p:nvPr/>
        </p:nvPicPr>
        <p:blipFill>
          <a:blip r:embed="rId2">
            <a:extLst/>
          </a:blip>
          <a:srcRect l="5628" t="5628" r="5628" b="5628"/>
          <a:stretch>
            <a:fillRect/>
          </a:stretch>
        </p:blipFill>
        <p:spPr>
          <a:xfrm>
            <a:off x="406400" y="2803921"/>
            <a:ext cx="12192000" cy="5506066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Использовано изображение с данной страницы: http://root-servers.org/"/>
          <p:cNvSpPr txBox="1"/>
          <p:nvPr/>
        </p:nvSpPr>
        <p:spPr>
          <a:xfrm>
            <a:off x="952500" y="9191712"/>
            <a:ext cx="8399785" cy="275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spcBef>
                <a:spcPts val="3200"/>
              </a:spcBef>
              <a:defRPr sz="1200" b="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Использовано изображение с данной страницы: </a:t>
            </a:r>
            <a:r>
              <a:rPr u="sng">
                <a:hlinkClick r:id="rId3"/>
              </a:rPr>
              <a:t>http://root-servers.org/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Screen Shot 2018-06-20 at 17.08.57.png" descr="Screen Shot 2018-06-20 at 17.08.57.png"/>
          <p:cNvPicPr>
            <a:picLocks noChangeAspect="1"/>
          </p:cNvPicPr>
          <p:nvPr/>
        </p:nvPicPr>
        <p:blipFill>
          <a:blip r:embed="rId2">
            <a:extLst/>
          </a:blip>
          <a:srcRect l="9638" t="7970" r="9638" b="18041"/>
          <a:stretch>
            <a:fillRect/>
          </a:stretch>
        </p:blipFill>
        <p:spPr>
          <a:xfrm>
            <a:off x="7632699" y="7784593"/>
            <a:ext cx="1346202" cy="771181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Поиск IP-адреса по имени в системе доменных имён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r>
              <a:t>Поиск IP-адреса по имени в системе доменных имён</a:t>
            </a:r>
          </a:p>
        </p:txBody>
      </p:sp>
      <p:sp>
        <p:nvSpPr>
          <p:cNvPr id="209" name="Какой адрес у сайта www.akorda.kz?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77837" indent="-477837" defTabSz="502412">
              <a:spcBef>
                <a:spcPts val="2700"/>
              </a:spcBef>
              <a:buSzPct val="100000"/>
              <a:buAutoNum type="arabicPeriod"/>
              <a:defRPr sz="2408">
                <a:latin typeface="+mj-lt"/>
                <a:ea typeface="+mj-ea"/>
                <a:cs typeface="+mj-cs"/>
                <a:sym typeface="Calibri"/>
              </a:defRPr>
            </a:pPr>
            <a:r>
              <a:t>Какой адрес у сайта </a:t>
            </a:r>
            <a:r>
              <a:rPr u="sng">
                <a:hlinkClick r:id="rId3"/>
              </a:rPr>
              <a:t>www.akorda.kz</a:t>
            </a:r>
            <a:r>
              <a:t>?</a:t>
            </a:r>
          </a:p>
          <a:p>
            <a:pPr marL="477837" indent="-477837" defTabSz="502412">
              <a:spcBef>
                <a:spcPts val="2700"/>
              </a:spcBef>
              <a:buSzPct val="100000"/>
              <a:buAutoNum type="arabicPeriod"/>
              <a:defRPr sz="2408">
                <a:latin typeface="+mj-lt"/>
                <a:ea typeface="+mj-ea"/>
                <a:cs typeface="+mj-cs"/>
                <a:sym typeface="Calibri"/>
              </a:defRPr>
            </a:pPr>
            <a:r>
              <a:t>Кто может подсказать адрес в домене .kz?</a:t>
            </a:r>
          </a:p>
          <a:p>
            <a:pPr marL="477837" indent="-477837" defTabSz="502412">
              <a:spcBef>
                <a:spcPts val="2700"/>
              </a:spcBef>
              <a:buSzPct val="100000"/>
              <a:buAutoNum type="arabicPeriod"/>
              <a:defRPr sz="2408">
                <a:latin typeface="+mj-lt"/>
                <a:ea typeface="+mj-ea"/>
                <a:cs typeface="+mj-cs"/>
                <a:sym typeface="Calibri"/>
              </a:defRPr>
            </a:pPr>
            <a:r>
              <a:t>ns.nic.kz</a:t>
            </a:r>
          </a:p>
          <a:p>
            <a:pPr marL="477837" indent="-477837" defTabSz="502412">
              <a:spcBef>
                <a:spcPts val="2700"/>
              </a:spcBef>
              <a:buSzPct val="100000"/>
              <a:buAutoNum type="arabicPeriod"/>
              <a:defRPr sz="2408">
                <a:latin typeface="+mj-lt"/>
                <a:ea typeface="+mj-ea"/>
                <a:cs typeface="+mj-cs"/>
                <a:sym typeface="Calibri"/>
              </a:defRPr>
            </a:pPr>
            <a:r>
              <a:t>Какой ip-адрес у </a:t>
            </a:r>
            <a:r>
              <a:rPr u="sng">
                <a:hlinkClick r:id="rId3"/>
              </a:rPr>
              <a:t>www.akorda.kz</a:t>
            </a:r>
            <a:r>
              <a:t>?</a:t>
            </a:r>
          </a:p>
          <a:p>
            <a:pPr marL="477837" indent="-477837" defTabSz="502412">
              <a:spcBef>
                <a:spcPts val="2700"/>
              </a:spcBef>
              <a:buSzPct val="100000"/>
              <a:buAutoNum type="arabicPeriod"/>
              <a:defRPr sz="2408">
                <a:latin typeface="+mj-lt"/>
                <a:ea typeface="+mj-ea"/>
                <a:cs typeface="+mj-cs"/>
                <a:sym typeface="Calibri"/>
              </a:defRPr>
            </a:pPr>
            <a:r>
              <a:t>Спроси у ns.akorda.kz</a:t>
            </a:r>
          </a:p>
          <a:p>
            <a:pPr marL="477837" indent="-477837" defTabSz="502412">
              <a:spcBef>
                <a:spcPts val="2700"/>
              </a:spcBef>
              <a:buSzPct val="100000"/>
              <a:buAutoNum type="arabicPeriod"/>
              <a:defRPr sz="2408">
                <a:latin typeface="+mj-lt"/>
                <a:ea typeface="+mj-ea"/>
                <a:cs typeface="+mj-cs"/>
                <a:sym typeface="Calibri"/>
              </a:defRPr>
            </a:pPr>
            <a:r>
              <a:t>Какой ip-адрес у </a:t>
            </a:r>
            <a:r>
              <a:rPr u="sng">
                <a:hlinkClick r:id="rId3"/>
              </a:rPr>
              <a:t>www.akorda.kz</a:t>
            </a:r>
            <a:r>
              <a:t>?</a:t>
            </a:r>
          </a:p>
          <a:p>
            <a:pPr marL="477837" indent="-477837" defTabSz="502412">
              <a:spcBef>
                <a:spcPts val="2700"/>
              </a:spcBef>
              <a:buSzPct val="100000"/>
              <a:buAutoNum type="arabicPeriod"/>
              <a:defRPr sz="2408">
                <a:latin typeface="+mj-lt"/>
                <a:ea typeface="+mj-ea"/>
                <a:cs typeface="+mj-cs"/>
                <a:sym typeface="Calibri"/>
              </a:defRPr>
            </a:pPr>
            <a:r>
              <a:t>93.191.231.137</a:t>
            </a:r>
          </a:p>
          <a:p>
            <a:pPr marL="477837" indent="-477837" defTabSz="502412">
              <a:spcBef>
                <a:spcPts val="2700"/>
              </a:spcBef>
              <a:buSzPct val="100000"/>
              <a:buAutoNum type="arabicPeriod"/>
              <a:defRPr sz="2408">
                <a:latin typeface="+mj-lt"/>
                <a:ea typeface="+mj-ea"/>
                <a:cs typeface="+mj-cs"/>
                <a:sym typeface="Calibri"/>
              </a:defRPr>
            </a:pPr>
            <a:r>
              <a:t>93.191.231.137</a:t>
            </a:r>
          </a:p>
        </p:txBody>
      </p:sp>
      <p:sp>
        <p:nvSpPr>
          <p:cNvPr id="210" name="Computer"/>
          <p:cNvSpPr/>
          <p:nvPr/>
        </p:nvSpPr>
        <p:spPr>
          <a:xfrm>
            <a:off x="7608376" y="7694435"/>
            <a:ext cx="1389802" cy="1121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5" h="21600" extrusionOk="0">
                <a:moveTo>
                  <a:pt x="464" y="0"/>
                </a:moveTo>
                <a:cubicBezTo>
                  <a:pt x="210" y="0"/>
                  <a:pt x="0" y="261"/>
                  <a:pt x="0" y="575"/>
                </a:cubicBezTo>
                <a:lnTo>
                  <a:pt x="0" y="17777"/>
                </a:lnTo>
                <a:cubicBezTo>
                  <a:pt x="0" y="18091"/>
                  <a:pt x="210" y="18354"/>
                  <a:pt x="464" y="18354"/>
                </a:cubicBezTo>
                <a:lnTo>
                  <a:pt x="9148" y="18354"/>
                </a:lnTo>
                <a:lnTo>
                  <a:pt x="9116" y="18513"/>
                </a:lnTo>
                <a:lnTo>
                  <a:pt x="8753" y="20763"/>
                </a:lnTo>
                <a:lnTo>
                  <a:pt x="7690" y="20763"/>
                </a:lnTo>
                <a:lnTo>
                  <a:pt x="7690" y="21600"/>
                </a:lnTo>
                <a:lnTo>
                  <a:pt x="10486" y="21600"/>
                </a:lnTo>
                <a:lnTo>
                  <a:pt x="11107" y="21600"/>
                </a:lnTo>
                <a:lnTo>
                  <a:pt x="13905" y="21600"/>
                </a:lnTo>
                <a:lnTo>
                  <a:pt x="13905" y="20763"/>
                </a:lnTo>
                <a:lnTo>
                  <a:pt x="12842" y="20763"/>
                </a:lnTo>
                <a:lnTo>
                  <a:pt x="12479" y="18513"/>
                </a:lnTo>
                <a:lnTo>
                  <a:pt x="12452" y="18354"/>
                </a:lnTo>
                <a:lnTo>
                  <a:pt x="21131" y="18354"/>
                </a:lnTo>
                <a:cubicBezTo>
                  <a:pt x="21384" y="18354"/>
                  <a:pt x="21595" y="18091"/>
                  <a:pt x="21595" y="17777"/>
                </a:cubicBezTo>
                <a:lnTo>
                  <a:pt x="21595" y="575"/>
                </a:lnTo>
                <a:cubicBezTo>
                  <a:pt x="21600" y="261"/>
                  <a:pt x="21389" y="0"/>
                  <a:pt x="21136" y="0"/>
                </a:cubicBezTo>
                <a:lnTo>
                  <a:pt x="464" y="0"/>
                </a:lnTo>
                <a:close/>
                <a:moveTo>
                  <a:pt x="10800" y="542"/>
                </a:moveTo>
                <a:cubicBezTo>
                  <a:pt x="10913" y="542"/>
                  <a:pt x="11006" y="650"/>
                  <a:pt x="11006" y="797"/>
                </a:cubicBezTo>
                <a:cubicBezTo>
                  <a:pt x="11006" y="937"/>
                  <a:pt x="10913" y="1052"/>
                  <a:pt x="10800" y="1052"/>
                </a:cubicBezTo>
                <a:cubicBezTo>
                  <a:pt x="10686" y="1052"/>
                  <a:pt x="10594" y="937"/>
                  <a:pt x="10594" y="797"/>
                </a:cubicBezTo>
                <a:cubicBezTo>
                  <a:pt x="10594" y="656"/>
                  <a:pt x="10686" y="542"/>
                  <a:pt x="10800" y="542"/>
                </a:cubicBezTo>
                <a:close/>
                <a:moveTo>
                  <a:pt x="1242" y="1734"/>
                </a:moveTo>
                <a:lnTo>
                  <a:pt x="20358" y="1734"/>
                </a:lnTo>
                <a:lnTo>
                  <a:pt x="20358" y="15233"/>
                </a:lnTo>
                <a:lnTo>
                  <a:pt x="1242" y="15233"/>
                </a:lnTo>
                <a:lnTo>
                  <a:pt x="1242" y="1734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1" name="Cylinder"/>
          <p:cNvSpPr/>
          <p:nvPr/>
        </p:nvSpPr>
        <p:spPr>
          <a:xfrm>
            <a:off x="8049277" y="5394873"/>
            <a:ext cx="508001" cy="670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1600" extrusionOk="0">
                <a:moveTo>
                  <a:pt x="9839" y="0"/>
                </a:moveTo>
                <a:cubicBezTo>
                  <a:pt x="7321" y="0"/>
                  <a:pt x="4803" y="241"/>
                  <a:pt x="2882" y="724"/>
                </a:cubicBezTo>
                <a:cubicBezTo>
                  <a:pt x="-961" y="1689"/>
                  <a:pt x="-961" y="3255"/>
                  <a:pt x="2882" y="4221"/>
                </a:cubicBezTo>
                <a:cubicBezTo>
                  <a:pt x="6724" y="5186"/>
                  <a:pt x="12954" y="5186"/>
                  <a:pt x="16796" y="4221"/>
                </a:cubicBezTo>
                <a:cubicBezTo>
                  <a:pt x="20639" y="3255"/>
                  <a:pt x="20639" y="1689"/>
                  <a:pt x="16796" y="724"/>
                </a:cubicBezTo>
                <a:cubicBezTo>
                  <a:pt x="14875" y="241"/>
                  <a:pt x="12357" y="0"/>
                  <a:pt x="9839" y="0"/>
                </a:cubicBezTo>
                <a:close/>
                <a:moveTo>
                  <a:pt x="0" y="3593"/>
                </a:moveTo>
                <a:lnTo>
                  <a:pt x="0" y="18993"/>
                </a:lnTo>
                <a:cubicBezTo>
                  <a:pt x="0" y="20356"/>
                  <a:pt x="4405" y="21600"/>
                  <a:pt x="9839" y="21600"/>
                </a:cubicBezTo>
                <a:cubicBezTo>
                  <a:pt x="15273" y="21600"/>
                  <a:pt x="19678" y="20356"/>
                  <a:pt x="19678" y="18993"/>
                </a:cubicBezTo>
                <a:lnTo>
                  <a:pt x="19678" y="3593"/>
                </a:lnTo>
                <a:cubicBezTo>
                  <a:pt x="18279" y="4621"/>
                  <a:pt x="14401" y="5357"/>
                  <a:pt x="9839" y="5357"/>
                </a:cubicBezTo>
                <a:cubicBezTo>
                  <a:pt x="5277" y="5357"/>
                  <a:pt x="1399" y="4621"/>
                  <a:pt x="0" y="359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2" name="Coins"/>
          <p:cNvSpPr/>
          <p:nvPr/>
        </p:nvSpPr>
        <p:spPr>
          <a:xfrm>
            <a:off x="7187894" y="3129033"/>
            <a:ext cx="635001" cy="636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7949" y="0"/>
                  <a:pt x="5266" y="392"/>
                  <a:pt x="3255" y="1111"/>
                </a:cubicBezTo>
                <a:cubicBezTo>
                  <a:pt x="1360" y="1787"/>
                  <a:pt x="273" y="2685"/>
                  <a:pt x="273" y="3572"/>
                </a:cubicBezTo>
                <a:cubicBezTo>
                  <a:pt x="273" y="4460"/>
                  <a:pt x="1360" y="5360"/>
                  <a:pt x="3255" y="6035"/>
                </a:cubicBezTo>
                <a:cubicBezTo>
                  <a:pt x="5266" y="6749"/>
                  <a:pt x="7949" y="7147"/>
                  <a:pt x="10801" y="7147"/>
                </a:cubicBezTo>
                <a:cubicBezTo>
                  <a:pt x="13652" y="7147"/>
                  <a:pt x="16334" y="6754"/>
                  <a:pt x="18345" y="6035"/>
                </a:cubicBezTo>
                <a:cubicBezTo>
                  <a:pt x="20240" y="5360"/>
                  <a:pt x="21327" y="4460"/>
                  <a:pt x="21327" y="3572"/>
                </a:cubicBezTo>
                <a:cubicBezTo>
                  <a:pt x="21327" y="2685"/>
                  <a:pt x="20240" y="1787"/>
                  <a:pt x="18345" y="1111"/>
                </a:cubicBezTo>
                <a:cubicBezTo>
                  <a:pt x="16334" y="398"/>
                  <a:pt x="13652" y="0"/>
                  <a:pt x="10801" y="0"/>
                </a:cubicBezTo>
                <a:close/>
                <a:moveTo>
                  <a:pt x="12" y="4505"/>
                </a:moveTo>
                <a:lnTo>
                  <a:pt x="12" y="5914"/>
                </a:lnTo>
                <a:cubicBezTo>
                  <a:pt x="12" y="8033"/>
                  <a:pt x="4846" y="9754"/>
                  <a:pt x="10811" y="9754"/>
                </a:cubicBezTo>
                <a:cubicBezTo>
                  <a:pt x="16776" y="9754"/>
                  <a:pt x="21600" y="8039"/>
                  <a:pt x="21600" y="5914"/>
                </a:cubicBezTo>
                <a:lnTo>
                  <a:pt x="21600" y="4505"/>
                </a:lnTo>
                <a:cubicBezTo>
                  <a:pt x="21136" y="5284"/>
                  <a:pt x="20088" y="5991"/>
                  <a:pt x="18531" y="6541"/>
                </a:cubicBezTo>
                <a:cubicBezTo>
                  <a:pt x="16460" y="7276"/>
                  <a:pt x="13718" y="7679"/>
                  <a:pt x="10806" y="7679"/>
                </a:cubicBezTo>
                <a:cubicBezTo>
                  <a:pt x="7894" y="7679"/>
                  <a:pt x="5146" y="7276"/>
                  <a:pt x="3081" y="6541"/>
                </a:cubicBezTo>
                <a:cubicBezTo>
                  <a:pt x="1524" y="5985"/>
                  <a:pt x="476" y="5284"/>
                  <a:pt x="12" y="4505"/>
                </a:cubicBezTo>
                <a:close/>
                <a:moveTo>
                  <a:pt x="0" y="7320"/>
                </a:moveTo>
                <a:lnTo>
                  <a:pt x="0" y="8284"/>
                </a:lnTo>
                <a:cubicBezTo>
                  <a:pt x="0" y="10402"/>
                  <a:pt x="4836" y="12123"/>
                  <a:pt x="10801" y="12123"/>
                </a:cubicBezTo>
                <a:cubicBezTo>
                  <a:pt x="16766" y="12123"/>
                  <a:pt x="21600" y="10408"/>
                  <a:pt x="21600" y="8284"/>
                </a:cubicBezTo>
                <a:lnTo>
                  <a:pt x="21600" y="7320"/>
                </a:lnTo>
                <a:cubicBezTo>
                  <a:pt x="21458" y="7495"/>
                  <a:pt x="21295" y="7664"/>
                  <a:pt x="21098" y="7827"/>
                </a:cubicBezTo>
                <a:cubicBezTo>
                  <a:pt x="20508" y="8329"/>
                  <a:pt x="19672" y="8769"/>
                  <a:pt x="18618" y="9145"/>
                </a:cubicBezTo>
                <a:cubicBezTo>
                  <a:pt x="16520" y="9891"/>
                  <a:pt x="13745" y="10299"/>
                  <a:pt x="10801" y="10299"/>
                </a:cubicBezTo>
                <a:cubicBezTo>
                  <a:pt x="7856" y="10299"/>
                  <a:pt x="5080" y="9891"/>
                  <a:pt x="2982" y="9145"/>
                </a:cubicBezTo>
                <a:cubicBezTo>
                  <a:pt x="1928" y="8769"/>
                  <a:pt x="1099" y="8329"/>
                  <a:pt x="504" y="7827"/>
                </a:cubicBezTo>
                <a:cubicBezTo>
                  <a:pt x="307" y="7664"/>
                  <a:pt x="142" y="7495"/>
                  <a:pt x="0" y="7320"/>
                </a:cubicBezTo>
                <a:close/>
                <a:moveTo>
                  <a:pt x="0" y="9689"/>
                </a:moveTo>
                <a:lnTo>
                  <a:pt x="0" y="10653"/>
                </a:lnTo>
                <a:cubicBezTo>
                  <a:pt x="0" y="12771"/>
                  <a:pt x="4836" y="14492"/>
                  <a:pt x="10801" y="14492"/>
                </a:cubicBezTo>
                <a:cubicBezTo>
                  <a:pt x="16766" y="14492"/>
                  <a:pt x="21600" y="12777"/>
                  <a:pt x="21600" y="10653"/>
                </a:cubicBezTo>
                <a:lnTo>
                  <a:pt x="21600" y="9689"/>
                </a:lnTo>
                <a:cubicBezTo>
                  <a:pt x="21458" y="9864"/>
                  <a:pt x="21295" y="10033"/>
                  <a:pt x="21098" y="10197"/>
                </a:cubicBezTo>
                <a:cubicBezTo>
                  <a:pt x="20508" y="10698"/>
                  <a:pt x="19672" y="11138"/>
                  <a:pt x="18618" y="11514"/>
                </a:cubicBezTo>
                <a:cubicBezTo>
                  <a:pt x="16520" y="12260"/>
                  <a:pt x="13745" y="12668"/>
                  <a:pt x="10801" y="12668"/>
                </a:cubicBezTo>
                <a:cubicBezTo>
                  <a:pt x="7856" y="12668"/>
                  <a:pt x="5080" y="12260"/>
                  <a:pt x="2982" y="11514"/>
                </a:cubicBezTo>
                <a:cubicBezTo>
                  <a:pt x="1928" y="11138"/>
                  <a:pt x="1099" y="10698"/>
                  <a:pt x="504" y="10197"/>
                </a:cubicBezTo>
                <a:cubicBezTo>
                  <a:pt x="307" y="10033"/>
                  <a:pt x="142" y="9864"/>
                  <a:pt x="0" y="9689"/>
                </a:cubicBezTo>
                <a:close/>
                <a:moveTo>
                  <a:pt x="0" y="12059"/>
                </a:moveTo>
                <a:lnTo>
                  <a:pt x="0" y="13022"/>
                </a:lnTo>
                <a:cubicBezTo>
                  <a:pt x="0" y="15141"/>
                  <a:pt x="4836" y="16862"/>
                  <a:pt x="10801" y="16862"/>
                </a:cubicBezTo>
                <a:cubicBezTo>
                  <a:pt x="16766" y="16862"/>
                  <a:pt x="21600" y="15146"/>
                  <a:pt x="21600" y="13022"/>
                </a:cubicBezTo>
                <a:lnTo>
                  <a:pt x="21600" y="12059"/>
                </a:lnTo>
                <a:cubicBezTo>
                  <a:pt x="21458" y="12233"/>
                  <a:pt x="21295" y="12402"/>
                  <a:pt x="21098" y="12566"/>
                </a:cubicBezTo>
                <a:cubicBezTo>
                  <a:pt x="20508" y="13067"/>
                  <a:pt x="19672" y="13507"/>
                  <a:pt x="18618" y="13883"/>
                </a:cubicBezTo>
                <a:cubicBezTo>
                  <a:pt x="16520" y="14629"/>
                  <a:pt x="13745" y="15037"/>
                  <a:pt x="10801" y="15037"/>
                </a:cubicBezTo>
                <a:cubicBezTo>
                  <a:pt x="7856" y="15037"/>
                  <a:pt x="5080" y="14629"/>
                  <a:pt x="2982" y="13883"/>
                </a:cubicBezTo>
                <a:cubicBezTo>
                  <a:pt x="1928" y="13507"/>
                  <a:pt x="1099" y="13067"/>
                  <a:pt x="504" y="12566"/>
                </a:cubicBezTo>
                <a:cubicBezTo>
                  <a:pt x="307" y="12402"/>
                  <a:pt x="142" y="12233"/>
                  <a:pt x="0" y="12059"/>
                </a:cubicBezTo>
                <a:close/>
                <a:moveTo>
                  <a:pt x="0" y="14428"/>
                </a:moveTo>
                <a:lnTo>
                  <a:pt x="0" y="15391"/>
                </a:lnTo>
                <a:cubicBezTo>
                  <a:pt x="0" y="17510"/>
                  <a:pt x="4836" y="19231"/>
                  <a:pt x="10801" y="19231"/>
                </a:cubicBezTo>
                <a:cubicBezTo>
                  <a:pt x="16766" y="19231"/>
                  <a:pt x="21600" y="17515"/>
                  <a:pt x="21600" y="15391"/>
                </a:cubicBezTo>
                <a:lnTo>
                  <a:pt x="21600" y="14428"/>
                </a:lnTo>
                <a:cubicBezTo>
                  <a:pt x="21458" y="14602"/>
                  <a:pt x="21295" y="14772"/>
                  <a:pt x="21098" y="14935"/>
                </a:cubicBezTo>
                <a:cubicBezTo>
                  <a:pt x="20508" y="15436"/>
                  <a:pt x="19672" y="15877"/>
                  <a:pt x="18618" y="16252"/>
                </a:cubicBezTo>
                <a:cubicBezTo>
                  <a:pt x="16520" y="16998"/>
                  <a:pt x="13745" y="17406"/>
                  <a:pt x="10801" y="17406"/>
                </a:cubicBezTo>
                <a:cubicBezTo>
                  <a:pt x="7856" y="17406"/>
                  <a:pt x="5080" y="16998"/>
                  <a:pt x="2982" y="16252"/>
                </a:cubicBezTo>
                <a:cubicBezTo>
                  <a:pt x="1928" y="15877"/>
                  <a:pt x="1099" y="15436"/>
                  <a:pt x="504" y="14935"/>
                </a:cubicBezTo>
                <a:cubicBezTo>
                  <a:pt x="307" y="14772"/>
                  <a:pt x="142" y="14602"/>
                  <a:pt x="0" y="14428"/>
                </a:cubicBezTo>
                <a:close/>
                <a:moveTo>
                  <a:pt x="0" y="16797"/>
                </a:moveTo>
                <a:lnTo>
                  <a:pt x="0" y="17760"/>
                </a:lnTo>
                <a:cubicBezTo>
                  <a:pt x="0" y="19879"/>
                  <a:pt x="4836" y="21600"/>
                  <a:pt x="10801" y="21600"/>
                </a:cubicBezTo>
                <a:cubicBezTo>
                  <a:pt x="16766" y="21600"/>
                  <a:pt x="21600" y="19879"/>
                  <a:pt x="21600" y="17760"/>
                </a:cubicBezTo>
                <a:lnTo>
                  <a:pt x="21600" y="16797"/>
                </a:lnTo>
                <a:cubicBezTo>
                  <a:pt x="21458" y="16971"/>
                  <a:pt x="21295" y="17141"/>
                  <a:pt x="21098" y="17304"/>
                </a:cubicBezTo>
                <a:cubicBezTo>
                  <a:pt x="20508" y="17805"/>
                  <a:pt x="19672" y="18246"/>
                  <a:pt x="18618" y="18622"/>
                </a:cubicBezTo>
                <a:cubicBezTo>
                  <a:pt x="16520" y="19368"/>
                  <a:pt x="13745" y="19775"/>
                  <a:pt x="10801" y="19775"/>
                </a:cubicBezTo>
                <a:cubicBezTo>
                  <a:pt x="7856" y="19775"/>
                  <a:pt x="5080" y="19368"/>
                  <a:pt x="2982" y="18622"/>
                </a:cubicBezTo>
                <a:cubicBezTo>
                  <a:pt x="1928" y="18246"/>
                  <a:pt x="1099" y="17805"/>
                  <a:pt x="504" y="17304"/>
                </a:cubicBezTo>
                <a:cubicBezTo>
                  <a:pt x="307" y="17141"/>
                  <a:pt x="142" y="16971"/>
                  <a:pt x="0" y="16797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3" name="Coins"/>
          <p:cNvSpPr/>
          <p:nvPr/>
        </p:nvSpPr>
        <p:spPr>
          <a:xfrm>
            <a:off x="7985777" y="3129033"/>
            <a:ext cx="635001" cy="636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7949" y="0"/>
                  <a:pt x="5266" y="392"/>
                  <a:pt x="3255" y="1111"/>
                </a:cubicBezTo>
                <a:cubicBezTo>
                  <a:pt x="1360" y="1787"/>
                  <a:pt x="273" y="2685"/>
                  <a:pt x="273" y="3572"/>
                </a:cubicBezTo>
                <a:cubicBezTo>
                  <a:pt x="273" y="4460"/>
                  <a:pt x="1360" y="5360"/>
                  <a:pt x="3255" y="6035"/>
                </a:cubicBezTo>
                <a:cubicBezTo>
                  <a:pt x="5266" y="6749"/>
                  <a:pt x="7949" y="7147"/>
                  <a:pt x="10801" y="7147"/>
                </a:cubicBezTo>
                <a:cubicBezTo>
                  <a:pt x="13652" y="7147"/>
                  <a:pt x="16334" y="6754"/>
                  <a:pt x="18345" y="6035"/>
                </a:cubicBezTo>
                <a:cubicBezTo>
                  <a:pt x="20240" y="5360"/>
                  <a:pt x="21327" y="4460"/>
                  <a:pt x="21327" y="3572"/>
                </a:cubicBezTo>
                <a:cubicBezTo>
                  <a:pt x="21327" y="2685"/>
                  <a:pt x="20240" y="1787"/>
                  <a:pt x="18345" y="1111"/>
                </a:cubicBezTo>
                <a:cubicBezTo>
                  <a:pt x="16334" y="398"/>
                  <a:pt x="13652" y="0"/>
                  <a:pt x="10801" y="0"/>
                </a:cubicBezTo>
                <a:close/>
                <a:moveTo>
                  <a:pt x="12" y="4505"/>
                </a:moveTo>
                <a:lnTo>
                  <a:pt x="12" y="5914"/>
                </a:lnTo>
                <a:cubicBezTo>
                  <a:pt x="12" y="8033"/>
                  <a:pt x="4846" y="9754"/>
                  <a:pt x="10811" y="9754"/>
                </a:cubicBezTo>
                <a:cubicBezTo>
                  <a:pt x="16776" y="9754"/>
                  <a:pt x="21600" y="8039"/>
                  <a:pt x="21600" y="5914"/>
                </a:cubicBezTo>
                <a:lnTo>
                  <a:pt x="21600" y="4505"/>
                </a:lnTo>
                <a:cubicBezTo>
                  <a:pt x="21136" y="5284"/>
                  <a:pt x="20088" y="5991"/>
                  <a:pt x="18531" y="6541"/>
                </a:cubicBezTo>
                <a:cubicBezTo>
                  <a:pt x="16460" y="7276"/>
                  <a:pt x="13718" y="7679"/>
                  <a:pt x="10806" y="7679"/>
                </a:cubicBezTo>
                <a:cubicBezTo>
                  <a:pt x="7894" y="7679"/>
                  <a:pt x="5146" y="7276"/>
                  <a:pt x="3081" y="6541"/>
                </a:cubicBezTo>
                <a:cubicBezTo>
                  <a:pt x="1524" y="5985"/>
                  <a:pt x="476" y="5284"/>
                  <a:pt x="12" y="4505"/>
                </a:cubicBezTo>
                <a:close/>
                <a:moveTo>
                  <a:pt x="0" y="7320"/>
                </a:moveTo>
                <a:lnTo>
                  <a:pt x="0" y="8284"/>
                </a:lnTo>
                <a:cubicBezTo>
                  <a:pt x="0" y="10402"/>
                  <a:pt x="4836" y="12123"/>
                  <a:pt x="10801" y="12123"/>
                </a:cubicBezTo>
                <a:cubicBezTo>
                  <a:pt x="16766" y="12123"/>
                  <a:pt x="21600" y="10408"/>
                  <a:pt x="21600" y="8284"/>
                </a:cubicBezTo>
                <a:lnTo>
                  <a:pt x="21600" y="7320"/>
                </a:lnTo>
                <a:cubicBezTo>
                  <a:pt x="21458" y="7495"/>
                  <a:pt x="21295" y="7664"/>
                  <a:pt x="21098" y="7827"/>
                </a:cubicBezTo>
                <a:cubicBezTo>
                  <a:pt x="20508" y="8329"/>
                  <a:pt x="19672" y="8769"/>
                  <a:pt x="18618" y="9145"/>
                </a:cubicBezTo>
                <a:cubicBezTo>
                  <a:pt x="16520" y="9891"/>
                  <a:pt x="13745" y="10299"/>
                  <a:pt x="10801" y="10299"/>
                </a:cubicBezTo>
                <a:cubicBezTo>
                  <a:pt x="7856" y="10299"/>
                  <a:pt x="5080" y="9891"/>
                  <a:pt x="2982" y="9145"/>
                </a:cubicBezTo>
                <a:cubicBezTo>
                  <a:pt x="1928" y="8769"/>
                  <a:pt x="1099" y="8329"/>
                  <a:pt x="504" y="7827"/>
                </a:cubicBezTo>
                <a:cubicBezTo>
                  <a:pt x="307" y="7664"/>
                  <a:pt x="142" y="7495"/>
                  <a:pt x="0" y="7320"/>
                </a:cubicBezTo>
                <a:close/>
                <a:moveTo>
                  <a:pt x="0" y="9689"/>
                </a:moveTo>
                <a:lnTo>
                  <a:pt x="0" y="10653"/>
                </a:lnTo>
                <a:cubicBezTo>
                  <a:pt x="0" y="12771"/>
                  <a:pt x="4836" y="14492"/>
                  <a:pt x="10801" y="14492"/>
                </a:cubicBezTo>
                <a:cubicBezTo>
                  <a:pt x="16766" y="14492"/>
                  <a:pt x="21600" y="12777"/>
                  <a:pt x="21600" y="10653"/>
                </a:cubicBezTo>
                <a:lnTo>
                  <a:pt x="21600" y="9689"/>
                </a:lnTo>
                <a:cubicBezTo>
                  <a:pt x="21458" y="9864"/>
                  <a:pt x="21295" y="10033"/>
                  <a:pt x="21098" y="10197"/>
                </a:cubicBezTo>
                <a:cubicBezTo>
                  <a:pt x="20508" y="10698"/>
                  <a:pt x="19672" y="11138"/>
                  <a:pt x="18618" y="11514"/>
                </a:cubicBezTo>
                <a:cubicBezTo>
                  <a:pt x="16520" y="12260"/>
                  <a:pt x="13745" y="12668"/>
                  <a:pt x="10801" y="12668"/>
                </a:cubicBezTo>
                <a:cubicBezTo>
                  <a:pt x="7856" y="12668"/>
                  <a:pt x="5080" y="12260"/>
                  <a:pt x="2982" y="11514"/>
                </a:cubicBezTo>
                <a:cubicBezTo>
                  <a:pt x="1928" y="11138"/>
                  <a:pt x="1099" y="10698"/>
                  <a:pt x="504" y="10197"/>
                </a:cubicBezTo>
                <a:cubicBezTo>
                  <a:pt x="307" y="10033"/>
                  <a:pt x="142" y="9864"/>
                  <a:pt x="0" y="9689"/>
                </a:cubicBezTo>
                <a:close/>
                <a:moveTo>
                  <a:pt x="0" y="12059"/>
                </a:moveTo>
                <a:lnTo>
                  <a:pt x="0" y="13022"/>
                </a:lnTo>
                <a:cubicBezTo>
                  <a:pt x="0" y="15141"/>
                  <a:pt x="4836" y="16862"/>
                  <a:pt x="10801" y="16862"/>
                </a:cubicBezTo>
                <a:cubicBezTo>
                  <a:pt x="16766" y="16862"/>
                  <a:pt x="21600" y="15146"/>
                  <a:pt x="21600" y="13022"/>
                </a:cubicBezTo>
                <a:lnTo>
                  <a:pt x="21600" y="12059"/>
                </a:lnTo>
                <a:cubicBezTo>
                  <a:pt x="21458" y="12233"/>
                  <a:pt x="21295" y="12402"/>
                  <a:pt x="21098" y="12566"/>
                </a:cubicBezTo>
                <a:cubicBezTo>
                  <a:pt x="20508" y="13067"/>
                  <a:pt x="19672" y="13507"/>
                  <a:pt x="18618" y="13883"/>
                </a:cubicBezTo>
                <a:cubicBezTo>
                  <a:pt x="16520" y="14629"/>
                  <a:pt x="13745" y="15037"/>
                  <a:pt x="10801" y="15037"/>
                </a:cubicBezTo>
                <a:cubicBezTo>
                  <a:pt x="7856" y="15037"/>
                  <a:pt x="5080" y="14629"/>
                  <a:pt x="2982" y="13883"/>
                </a:cubicBezTo>
                <a:cubicBezTo>
                  <a:pt x="1928" y="13507"/>
                  <a:pt x="1099" y="13067"/>
                  <a:pt x="504" y="12566"/>
                </a:cubicBezTo>
                <a:cubicBezTo>
                  <a:pt x="307" y="12402"/>
                  <a:pt x="142" y="12233"/>
                  <a:pt x="0" y="12059"/>
                </a:cubicBezTo>
                <a:close/>
                <a:moveTo>
                  <a:pt x="0" y="14428"/>
                </a:moveTo>
                <a:lnTo>
                  <a:pt x="0" y="15391"/>
                </a:lnTo>
                <a:cubicBezTo>
                  <a:pt x="0" y="17510"/>
                  <a:pt x="4836" y="19231"/>
                  <a:pt x="10801" y="19231"/>
                </a:cubicBezTo>
                <a:cubicBezTo>
                  <a:pt x="16766" y="19231"/>
                  <a:pt x="21600" y="17515"/>
                  <a:pt x="21600" y="15391"/>
                </a:cubicBezTo>
                <a:lnTo>
                  <a:pt x="21600" y="14428"/>
                </a:lnTo>
                <a:cubicBezTo>
                  <a:pt x="21458" y="14602"/>
                  <a:pt x="21295" y="14772"/>
                  <a:pt x="21098" y="14935"/>
                </a:cubicBezTo>
                <a:cubicBezTo>
                  <a:pt x="20508" y="15436"/>
                  <a:pt x="19672" y="15877"/>
                  <a:pt x="18618" y="16252"/>
                </a:cubicBezTo>
                <a:cubicBezTo>
                  <a:pt x="16520" y="16998"/>
                  <a:pt x="13745" y="17406"/>
                  <a:pt x="10801" y="17406"/>
                </a:cubicBezTo>
                <a:cubicBezTo>
                  <a:pt x="7856" y="17406"/>
                  <a:pt x="5080" y="16998"/>
                  <a:pt x="2982" y="16252"/>
                </a:cubicBezTo>
                <a:cubicBezTo>
                  <a:pt x="1928" y="15877"/>
                  <a:pt x="1099" y="15436"/>
                  <a:pt x="504" y="14935"/>
                </a:cubicBezTo>
                <a:cubicBezTo>
                  <a:pt x="307" y="14772"/>
                  <a:pt x="142" y="14602"/>
                  <a:pt x="0" y="14428"/>
                </a:cubicBezTo>
                <a:close/>
                <a:moveTo>
                  <a:pt x="0" y="16797"/>
                </a:moveTo>
                <a:lnTo>
                  <a:pt x="0" y="17760"/>
                </a:lnTo>
                <a:cubicBezTo>
                  <a:pt x="0" y="19879"/>
                  <a:pt x="4836" y="21600"/>
                  <a:pt x="10801" y="21600"/>
                </a:cubicBezTo>
                <a:cubicBezTo>
                  <a:pt x="16766" y="21600"/>
                  <a:pt x="21600" y="19879"/>
                  <a:pt x="21600" y="17760"/>
                </a:cubicBezTo>
                <a:lnTo>
                  <a:pt x="21600" y="16797"/>
                </a:lnTo>
                <a:cubicBezTo>
                  <a:pt x="21458" y="16971"/>
                  <a:pt x="21295" y="17141"/>
                  <a:pt x="21098" y="17304"/>
                </a:cubicBezTo>
                <a:cubicBezTo>
                  <a:pt x="20508" y="17805"/>
                  <a:pt x="19672" y="18246"/>
                  <a:pt x="18618" y="18622"/>
                </a:cubicBezTo>
                <a:cubicBezTo>
                  <a:pt x="16520" y="19368"/>
                  <a:pt x="13745" y="19775"/>
                  <a:pt x="10801" y="19775"/>
                </a:cubicBezTo>
                <a:cubicBezTo>
                  <a:pt x="7856" y="19775"/>
                  <a:pt x="5080" y="19368"/>
                  <a:pt x="2982" y="18622"/>
                </a:cubicBezTo>
                <a:cubicBezTo>
                  <a:pt x="1928" y="18246"/>
                  <a:pt x="1099" y="17805"/>
                  <a:pt x="504" y="17304"/>
                </a:cubicBezTo>
                <a:cubicBezTo>
                  <a:pt x="307" y="17141"/>
                  <a:pt x="142" y="16971"/>
                  <a:pt x="0" y="16797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4" name="Coins"/>
          <p:cNvSpPr/>
          <p:nvPr/>
        </p:nvSpPr>
        <p:spPr>
          <a:xfrm>
            <a:off x="8783660" y="3129033"/>
            <a:ext cx="635001" cy="636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7949" y="0"/>
                  <a:pt x="5266" y="392"/>
                  <a:pt x="3255" y="1111"/>
                </a:cubicBezTo>
                <a:cubicBezTo>
                  <a:pt x="1360" y="1787"/>
                  <a:pt x="273" y="2685"/>
                  <a:pt x="273" y="3572"/>
                </a:cubicBezTo>
                <a:cubicBezTo>
                  <a:pt x="273" y="4460"/>
                  <a:pt x="1360" y="5360"/>
                  <a:pt x="3255" y="6035"/>
                </a:cubicBezTo>
                <a:cubicBezTo>
                  <a:pt x="5266" y="6749"/>
                  <a:pt x="7949" y="7147"/>
                  <a:pt x="10801" y="7147"/>
                </a:cubicBezTo>
                <a:cubicBezTo>
                  <a:pt x="13652" y="7147"/>
                  <a:pt x="16334" y="6754"/>
                  <a:pt x="18345" y="6035"/>
                </a:cubicBezTo>
                <a:cubicBezTo>
                  <a:pt x="20240" y="5360"/>
                  <a:pt x="21327" y="4460"/>
                  <a:pt x="21327" y="3572"/>
                </a:cubicBezTo>
                <a:cubicBezTo>
                  <a:pt x="21327" y="2685"/>
                  <a:pt x="20240" y="1787"/>
                  <a:pt x="18345" y="1111"/>
                </a:cubicBezTo>
                <a:cubicBezTo>
                  <a:pt x="16334" y="398"/>
                  <a:pt x="13652" y="0"/>
                  <a:pt x="10801" y="0"/>
                </a:cubicBezTo>
                <a:close/>
                <a:moveTo>
                  <a:pt x="12" y="4505"/>
                </a:moveTo>
                <a:lnTo>
                  <a:pt x="12" y="5914"/>
                </a:lnTo>
                <a:cubicBezTo>
                  <a:pt x="12" y="8033"/>
                  <a:pt x="4846" y="9754"/>
                  <a:pt x="10811" y="9754"/>
                </a:cubicBezTo>
                <a:cubicBezTo>
                  <a:pt x="16776" y="9754"/>
                  <a:pt x="21600" y="8039"/>
                  <a:pt x="21600" y="5914"/>
                </a:cubicBezTo>
                <a:lnTo>
                  <a:pt x="21600" y="4505"/>
                </a:lnTo>
                <a:cubicBezTo>
                  <a:pt x="21136" y="5284"/>
                  <a:pt x="20088" y="5991"/>
                  <a:pt x="18531" y="6541"/>
                </a:cubicBezTo>
                <a:cubicBezTo>
                  <a:pt x="16460" y="7276"/>
                  <a:pt x="13718" y="7679"/>
                  <a:pt x="10806" y="7679"/>
                </a:cubicBezTo>
                <a:cubicBezTo>
                  <a:pt x="7894" y="7679"/>
                  <a:pt x="5146" y="7276"/>
                  <a:pt x="3081" y="6541"/>
                </a:cubicBezTo>
                <a:cubicBezTo>
                  <a:pt x="1524" y="5985"/>
                  <a:pt x="476" y="5284"/>
                  <a:pt x="12" y="4505"/>
                </a:cubicBezTo>
                <a:close/>
                <a:moveTo>
                  <a:pt x="0" y="7320"/>
                </a:moveTo>
                <a:lnTo>
                  <a:pt x="0" y="8284"/>
                </a:lnTo>
                <a:cubicBezTo>
                  <a:pt x="0" y="10402"/>
                  <a:pt x="4836" y="12123"/>
                  <a:pt x="10801" y="12123"/>
                </a:cubicBezTo>
                <a:cubicBezTo>
                  <a:pt x="16766" y="12123"/>
                  <a:pt x="21600" y="10408"/>
                  <a:pt x="21600" y="8284"/>
                </a:cubicBezTo>
                <a:lnTo>
                  <a:pt x="21600" y="7320"/>
                </a:lnTo>
                <a:cubicBezTo>
                  <a:pt x="21458" y="7495"/>
                  <a:pt x="21295" y="7664"/>
                  <a:pt x="21098" y="7827"/>
                </a:cubicBezTo>
                <a:cubicBezTo>
                  <a:pt x="20508" y="8329"/>
                  <a:pt x="19672" y="8769"/>
                  <a:pt x="18618" y="9145"/>
                </a:cubicBezTo>
                <a:cubicBezTo>
                  <a:pt x="16520" y="9891"/>
                  <a:pt x="13745" y="10299"/>
                  <a:pt x="10801" y="10299"/>
                </a:cubicBezTo>
                <a:cubicBezTo>
                  <a:pt x="7856" y="10299"/>
                  <a:pt x="5080" y="9891"/>
                  <a:pt x="2982" y="9145"/>
                </a:cubicBezTo>
                <a:cubicBezTo>
                  <a:pt x="1928" y="8769"/>
                  <a:pt x="1099" y="8329"/>
                  <a:pt x="504" y="7827"/>
                </a:cubicBezTo>
                <a:cubicBezTo>
                  <a:pt x="307" y="7664"/>
                  <a:pt x="142" y="7495"/>
                  <a:pt x="0" y="7320"/>
                </a:cubicBezTo>
                <a:close/>
                <a:moveTo>
                  <a:pt x="0" y="9689"/>
                </a:moveTo>
                <a:lnTo>
                  <a:pt x="0" y="10653"/>
                </a:lnTo>
                <a:cubicBezTo>
                  <a:pt x="0" y="12771"/>
                  <a:pt x="4836" y="14492"/>
                  <a:pt x="10801" y="14492"/>
                </a:cubicBezTo>
                <a:cubicBezTo>
                  <a:pt x="16766" y="14492"/>
                  <a:pt x="21600" y="12777"/>
                  <a:pt x="21600" y="10653"/>
                </a:cubicBezTo>
                <a:lnTo>
                  <a:pt x="21600" y="9689"/>
                </a:lnTo>
                <a:cubicBezTo>
                  <a:pt x="21458" y="9864"/>
                  <a:pt x="21295" y="10033"/>
                  <a:pt x="21098" y="10197"/>
                </a:cubicBezTo>
                <a:cubicBezTo>
                  <a:pt x="20508" y="10698"/>
                  <a:pt x="19672" y="11138"/>
                  <a:pt x="18618" y="11514"/>
                </a:cubicBezTo>
                <a:cubicBezTo>
                  <a:pt x="16520" y="12260"/>
                  <a:pt x="13745" y="12668"/>
                  <a:pt x="10801" y="12668"/>
                </a:cubicBezTo>
                <a:cubicBezTo>
                  <a:pt x="7856" y="12668"/>
                  <a:pt x="5080" y="12260"/>
                  <a:pt x="2982" y="11514"/>
                </a:cubicBezTo>
                <a:cubicBezTo>
                  <a:pt x="1928" y="11138"/>
                  <a:pt x="1099" y="10698"/>
                  <a:pt x="504" y="10197"/>
                </a:cubicBezTo>
                <a:cubicBezTo>
                  <a:pt x="307" y="10033"/>
                  <a:pt x="142" y="9864"/>
                  <a:pt x="0" y="9689"/>
                </a:cubicBezTo>
                <a:close/>
                <a:moveTo>
                  <a:pt x="0" y="12059"/>
                </a:moveTo>
                <a:lnTo>
                  <a:pt x="0" y="13022"/>
                </a:lnTo>
                <a:cubicBezTo>
                  <a:pt x="0" y="15141"/>
                  <a:pt x="4836" y="16862"/>
                  <a:pt x="10801" y="16862"/>
                </a:cubicBezTo>
                <a:cubicBezTo>
                  <a:pt x="16766" y="16862"/>
                  <a:pt x="21600" y="15146"/>
                  <a:pt x="21600" y="13022"/>
                </a:cubicBezTo>
                <a:lnTo>
                  <a:pt x="21600" y="12059"/>
                </a:lnTo>
                <a:cubicBezTo>
                  <a:pt x="21458" y="12233"/>
                  <a:pt x="21295" y="12402"/>
                  <a:pt x="21098" y="12566"/>
                </a:cubicBezTo>
                <a:cubicBezTo>
                  <a:pt x="20508" y="13067"/>
                  <a:pt x="19672" y="13507"/>
                  <a:pt x="18618" y="13883"/>
                </a:cubicBezTo>
                <a:cubicBezTo>
                  <a:pt x="16520" y="14629"/>
                  <a:pt x="13745" y="15037"/>
                  <a:pt x="10801" y="15037"/>
                </a:cubicBezTo>
                <a:cubicBezTo>
                  <a:pt x="7856" y="15037"/>
                  <a:pt x="5080" y="14629"/>
                  <a:pt x="2982" y="13883"/>
                </a:cubicBezTo>
                <a:cubicBezTo>
                  <a:pt x="1928" y="13507"/>
                  <a:pt x="1099" y="13067"/>
                  <a:pt x="504" y="12566"/>
                </a:cubicBezTo>
                <a:cubicBezTo>
                  <a:pt x="307" y="12402"/>
                  <a:pt x="142" y="12233"/>
                  <a:pt x="0" y="12059"/>
                </a:cubicBezTo>
                <a:close/>
                <a:moveTo>
                  <a:pt x="0" y="14428"/>
                </a:moveTo>
                <a:lnTo>
                  <a:pt x="0" y="15391"/>
                </a:lnTo>
                <a:cubicBezTo>
                  <a:pt x="0" y="17510"/>
                  <a:pt x="4836" y="19231"/>
                  <a:pt x="10801" y="19231"/>
                </a:cubicBezTo>
                <a:cubicBezTo>
                  <a:pt x="16766" y="19231"/>
                  <a:pt x="21600" y="17515"/>
                  <a:pt x="21600" y="15391"/>
                </a:cubicBezTo>
                <a:lnTo>
                  <a:pt x="21600" y="14428"/>
                </a:lnTo>
                <a:cubicBezTo>
                  <a:pt x="21458" y="14602"/>
                  <a:pt x="21295" y="14772"/>
                  <a:pt x="21098" y="14935"/>
                </a:cubicBezTo>
                <a:cubicBezTo>
                  <a:pt x="20508" y="15436"/>
                  <a:pt x="19672" y="15877"/>
                  <a:pt x="18618" y="16252"/>
                </a:cubicBezTo>
                <a:cubicBezTo>
                  <a:pt x="16520" y="16998"/>
                  <a:pt x="13745" y="17406"/>
                  <a:pt x="10801" y="17406"/>
                </a:cubicBezTo>
                <a:cubicBezTo>
                  <a:pt x="7856" y="17406"/>
                  <a:pt x="5080" y="16998"/>
                  <a:pt x="2982" y="16252"/>
                </a:cubicBezTo>
                <a:cubicBezTo>
                  <a:pt x="1928" y="15877"/>
                  <a:pt x="1099" y="15436"/>
                  <a:pt x="504" y="14935"/>
                </a:cubicBezTo>
                <a:cubicBezTo>
                  <a:pt x="307" y="14772"/>
                  <a:pt x="142" y="14602"/>
                  <a:pt x="0" y="14428"/>
                </a:cubicBezTo>
                <a:close/>
                <a:moveTo>
                  <a:pt x="0" y="16797"/>
                </a:moveTo>
                <a:lnTo>
                  <a:pt x="0" y="17760"/>
                </a:lnTo>
                <a:cubicBezTo>
                  <a:pt x="0" y="19879"/>
                  <a:pt x="4836" y="21600"/>
                  <a:pt x="10801" y="21600"/>
                </a:cubicBezTo>
                <a:cubicBezTo>
                  <a:pt x="16766" y="21600"/>
                  <a:pt x="21600" y="19879"/>
                  <a:pt x="21600" y="17760"/>
                </a:cubicBezTo>
                <a:lnTo>
                  <a:pt x="21600" y="16797"/>
                </a:lnTo>
                <a:cubicBezTo>
                  <a:pt x="21458" y="16971"/>
                  <a:pt x="21295" y="17141"/>
                  <a:pt x="21098" y="17304"/>
                </a:cubicBezTo>
                <a:cubicBezTo>
                  <a:pt x="20508" y="17805"/>
                  <a:pt x="19672" y="18246"/>
                  <a:pt x="18618" y="18622"/>
                </a:cubicBezTo>
                <a:cubicBezTo>
                  <a:pt x="16520" y="19368"/>
                  <a:pt x="13745" y="19775"/>
                  <a:pt x="10801" y="19775"/>
                </a:cubicBezTo>
                <a:cubicBezTo>
                  <a:pt x="7856" y="19775"/>
                  <a:pt x="5080" y="19368"/>
                  <a:pt x="2982" y="18622"/>
                </a:cubicBezTo>
                <a:cubicBezTo>
                  <a:pt x="1928" y="18246"/>
                  <a:pt x="1099" y="17805"/>
                  <a:pt x="504" y="17304"/>
                </a:cubicBezTo>
                <a:cubicBezTo>
                  <a:pt x="307" y="17141"/>
                  <a:pt x="142" y="16971"/>
                  <a:pt x="0" y="16797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5" name="Cylinder"/>
          <p:cNvSpPr/>
          <p:nvPr/>
        </p:nvSpPr>
        <p:spPr>
          <a:xfrm>
            <a:off x="11237801" y="3767333"/>
            <a:ext cx="762001" cy="10059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1600" extrusionOk="0">
                <a:moveTo>
                  <a:pt x="9839" y="0"/>
                </a:moveTo>
                <a:cubicBezTo>
                  <a:pt x="7321" y="0"/>
                  <a:pt x="4803" y="241"/>
                  <a:pt x="2882" y="724"/>
                </a:cubicBezTo>
                <a:cubicBezTo>
                  <a:pt x="-961" y="1689"/>
                  <a:pt x="-961" y="3255"/>
                  <a:pt x="2882" y="4221"/>
                </a:cubicBezTo>
                <a:cubicBezTo>
                  <a:pt x="6724" y="5186"/>
                  <a:pt x="12954" y="5186"/>
                  <a:pt x="16796" y="4221"/>
                </a:cubicBezTo>
                <a:cubicBezTo>
                  <a:pt x="20639" y="3255"/>
                  <a:pt x="20639" y="1689"/>
                  <a:pt x="16796" y="724"/>
                </a:cubicBezTo>
                <a:cubicBezTo>
                  <a:pt x="14875" y="241"/>
                  <a:pt x="12357" y="0"/>
                  <a:pt x="9839" y="0"/>
                </a:cubicBezTo>
                <a:close/>
                <a:moveTo>
                  <a:pt x="0" y="3593"/>
                </a:moveTo>
                <a:lnTo>
                  <a:pt x="0" y="18993"/>
                </a:lnTo>
                <a:cubicBezTo>
                  <a:pt x="0" y="20356"/>
                  <a:pt x="4405" y="21600"/>
                  <a:pt x="9839" y="21600"/>
                </a:cubicBezTo>
                <a:cubicBezTo>
                  <a:pt x="15273" y="21600"/>
                  <a:pt x="19678" y="20356"/>
                  <a:pt x="19678" y="18993"/>
                </a:cubicBezTo>
                <a:lnTo>
                  <a:pt x="19678" y="3593"/>
                </a:lnTo>
                <a:cubicBezTo>
                  <a:pt x="18279" y="4621"/>
                  <a:pt x="14401" y="5357"/>
                  <a:pt x="9839" y="5357"/>
                </a:cubicBezTo>
                <a:cubicBezTo>
                  <a:pt x="5277" y="5357"/>
                  <a:pt x="1399" y="4621"/>
                  <a:pt x="0" y="359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6" name="Cylinder"/>
          <p:cNvSpPr/>
          <p:nvPr/>
        </p:nvSpPr>
        <p:spPr>
          <a:xfrm>
            <a:off x="11237801" y="6651924"/>
            <a:ext cx="762001" cy="10059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1600" extrusionOk="0">
                <a:moveTo>
                  <a:pt x="9839" y="0"/>
                </a:moveTo>
                <a:cubicBezTo>
                  <a:pt x="7321" y="0"/>
                  <a:pt x="4803" y="241"/>
                  <a:pt x="2882" y="724"/>
                </a:cubicBezTo>
                <a:cubicBezTo>
                  <a:pt x="-961" y="1689"/>
                  <a:pt x="-961" y="3255"/>
                  <a:pt x="2882" y="4221"/>
                </a:cubicBezTo>
                <a:cubicBezTo>
                  <a:pt x="6724" y="5186"/>
                  <a:pt x="12954" y="5186"/>
                  <a:pt x="16796" y="4221"/>
                </a:cubicBezTo>
                <a:cubicBezTo>
                  <a:pt x="20639" y="3255"/>
                  <a:pt x="20639" y="1689"/>
                  <a:pt x="16796" y="724"/>
                </a:cubicBezTo>
                <a:cubicBezTo>
                  <a:pt x="14875" y="241"/>
                  <a:pt x="12357" y="0"/>
                  <a:pt x="9839" y="0"/>
                </a:cubicBezTo>
                <a:close/>
                <a:moveTo>
                  <a:pt x="0" y="3593"/>
                </a:moveTo>
                <a:lnTo>
                  <a:pt x="0" y="18993"/>
                </a:lnTo>
                <a:cubicBezTo>
                  <a:pt x="0" y="20356"/>
                  <a:pt x="4405" y="21600"/>
                  <a:pt x="9839" y="21600"/>
                </a:cubicBezTo>
                <a:cubicBezTo>
                  <a:pt x="15273" y="21600"/>
                  <a:pt x="19678" y="20356"/>
                  <a:pt x="19678" y="18993"/>
                </a:cubicBezTo>
                <a:lnTo>
                  <a:pt x="19678" y="3593"/>
                </a:lnTo>
                <a:cubicBezTo>
                  <a:pt x="18279" y="4621"/>
                  <a:pt x="14401" y="5357"/>
                  <a:pt x="9839" y="5357"/>
                </a:cubicBezTo>
                <a:cubicBezTo>
                  <a:pt x="5277" y="5357"/>
                  <a:pt x="1399" y="4621"/>
                  <a:pt x="0" y="359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7" name="Line"/>
          <p:cNvSpPr/>
          <p:nvPr/>
        </p:nvSpPr>
        <p:spPr>
          <a:xfrm flipV="1">
            <a:off x="8082107" y="6244969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8" name="Line"/>
          <p:cNvSpPr/>
          <p:nvPr/>
        </p:nvSpPr>
        <p:spPr>
          <a:xfrm>
            <a:off x="8504000" y="6244968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9" name="Line"/>
          <p:cNvSpPr/>
          <p:nvPr/>
        </p:nvSpPr>
        <p:spPr>
          <a:xfrm flipV="1">
            <a:off x="8092331" y="3945406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0" name="Line"/>
          <p:cNvSpPr/>
          <p:nvPr/>
        </p:nvSpPr>
        <p:spPr>
          <a:xfrm>
            <a:off x="8514223" y="3945406"/>
            <a:ext cx="1" cy="127000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1" name="Line"/>
          <p:cNvSpPr/>
          <p:nvPr/>
        </p:nvSpPr>
        <p:spPr>
          <a:xfrm flipV="1">
            <a:off x="8880524" y="4083668"/>
            <a:ext cx="2265562" cy="1056450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2" name="Line"/>
          <p:cNvSpPr/>
          <p:nvPr/>
        </p:nvSpPr>
        <p:spPr>
          <a:xfrm flipH="1">
            <a:off x="8875157" y="4500798"/>
            <a:ext cx="2280015" cy="1063189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3" name="Line"/>
          <p:cNvSpPr/>
          <p:nvPr/>
        </p:nvSpPr>
        <p:spPr>
          <a:xfrm>
            <a:off x="8870301" y="5871863"/>
            <a:ext cx="2265561" cy="1056449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4" name="Line"/>
          <p:cNvSpPr/>
          <p:nvPr/>
        </p:nvSpPr>
        <p:spPr>
          <a:xfrm flipH="1" flipV="1">
            <a:off x="8864933" y="6301692"/>
            <a:ext cx="2280015" cy="1063189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5" name="1"/>
          <p:cNvSpPr txBox="1"/>
          <p:nvPr/>
        </p:nvSpPr>
        <p:spPr>
          <a:xfrm>
            <a:off x="7678672" y="6645019"/>
            <a:ext cx="26878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1</a:t>
            </a:r>
          </a:p>
        </p:txBody>
      </p:sp>
      <p:sp>
        <p:nvSpPr>
          <p:cNvPr id="226" name="2"/>
          <p:cNvSpPr txBox="1"/>
          <p:nvPr/>
        </p:nvSpPr>
        <p:spPr>
          <a:xfrm>
            <a:off x="7678672" y="4410113"/>
            <a:ext cx="26878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2</a:t>
            </a:r>
          </a:p>
        </p:txBody>
      </p:sp>
      <p:sp>
        <p:nvSpPr>
          <p:cNvPr id="227" name="3"/>
          <p:cNvSpPr txBox="1"/>
          <p:nvPr/>
        </p:nvSpPr>
        <p:spPr>
          <a:xfrm>
            <a:off x="8734586" y="4410113"/>
            <a:ext cx="26878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3</a:t>
            </a:r>
          </a:p>
        </p:txBody>
      </p:sp>
      <p:sp>
        <p:nvSpPr>
          <p:cNvPr id="228" name="4"/>
          <p:cNvSpPr txBox="1"/>
          <p:nvPr/>
        </p:nvSpPr>
        <p:spPr>
          <a:xfrm>
            <a:off x="10144373" y="3947758"/>
            <a:ext cx="26878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4</a:t>
            </a:r>
          </a:p>
        </p:txBody>
      </p:sp>
      <p:sp>
        <p:nvSpPr>
          <p:cNvPr id="229" name="5"/>
          <p:cNvSpPr txBox="1"/>
          <p:nvPr/>
        </p:nvSpPr>
        <p:spPr>
          <a:xfrm>
            <a:off x="10144373" y="4989514"/>
            <a:ext cx="26878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5</a:t>
            </a:r>
          </a:p>
        </p:txBody>
      </p:sp>
      <p:sp>
        <p:nvSpPr>
          <p:cNvPr id="230" name="6"/>
          <p:cNvSpPr txBox="1"/>
          <p:nvPr/>
        </p:nvSpPr>
        <p:spPr>
          <a:xfrm>
            <a:off x="10144373" y="5980470"/>
            <a:ext cx="26878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6</a:t>
            </a:r>
          </a:p>
        </p:txBody>
      </p:sp>
      <p:sp>
        <p:nvSpPr>
          <p:cNvPr id="231" name="7"/>
          <p:cNvSpPr txBox="1"/>
          <p:nvPr/>
        </p:nvSpPr>
        <p:spPr>
          <a:xfrm>
            <a:off x="10144373" y="7046879"/>
            <a:ext cx="26878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7</a:t>
            </a:r>
          </a:p>
        </p:txBody>
      </p:sp>
      <p:sp>
        <p:nvSpPr>
          <p:cNvPr id="232" name="8"/>
          <p:cNvSpPr txBox="1"/>
          <p:nvPr/>
        </p:nvSpPr>
        <p:spPr>
          <a:xfrm>
            <a:off x="8734586" y="6651924"/>
            <a:ext cx="26878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8</a:t>
            </a:r>
          </a:p>
        </p:txBody>
      </p:sp>
      <p:sp>
        <p:nvSpPr>
          <p:cNvPr id="233" name="Корневые серверы DNS"/>
          <p:cNvSpPr txBox="1"/>
          <p:nvPr/>
        </p:nvSpPr>
        <p:spPr>
          <a:xfrm>
            <a:off x="6676288" y="2652120"/>
            <a:ext cx="325397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929292"/>
                </a:solidFill>
              </a:defRPr>
            </a:lvl1pPr>
          </a:lstStyle>
          <a:p>
            <a:r>
              <a:t>Корневые серверы DNS</a:t>
            </a:r>
          </a:p>
        </p:txBody>
      </p:sp>
      <p:sp>
        <p:nvSpPr>
          <p:cNvPr id="234" name="DNS-сервер…"/>
          <p:cNvSpPr txBox="1"/>
          <p:nvPr/>
        </p:nvSpPr>
        <p:spPr>
          <a:xfrm rot="16200000">
            <a:off x="6746023" y="5311087"/>
            <a:ext cx="1724621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929292"/>
                </a:solidFill>
              </a:defRPr>
            </a:pPr>
            <a:r>
              <a:t>DNS-сервер</a:t>
            </a:r>
          </a:p>
          <a:p>
            <a:pPr>
              <a:defRPr>
                <a:solidFill>
                  <a:srgbClr val="929292"/>
                </a:solidFill>
              </a:defRPr>
            </a:pPr>
            <a:r>
              <a:t>провайдера</a:t>
            </a:r>
          </a:p>
        </p:txBody>
      </p:sp>
      <p:sp>
        <p:nvSpPr>
          <p:cNvPr id="235" name="DNS-сервер…"/>
          <p:cNvSpPr txBox="1"/>
          <p:nvPr/>
        </p:nvSpPr>
        <p:spPr>
          <a:xfrm>
            <a:off x="10756490" y="2962742"/>
            <a:ext cx="172462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929292"/>
                </a:solidFill>
              </a:defRPr>
            </a:pPr>
            <a:r>
              <a:t>DNS-сервер</a:t>
            </a:r>
          </a:p>
          <a:p>
            <a:pPr>
              <a:defRPr>
                <a:solidFill>
                  <a:srgbClr val="929292"/>
                </a:solidFill>
              </a:defRPr>
            </a:pPr>
            <a:r>
              <a:t>KazNIC</a:t>
            </a:r>
          </a:p>
        </p:txBody>
      </p:sp>
      <p:sp>
        <p:nvSpPr>
          <p:cNvPr id="236" name="Primary DNS…"/>
          <p:cNvSpPr txBox="1"/>
          <p:nvPr/>
        </p:nvSpPr>
        <p:spPr>
          <a:xfrm>
            <a:off x="10725311" y="5834420"/>
            <a:ext cx="178698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929292"/>
                </a:solidFill>
              </a:defRPr>
            </a:pPr>
            <a:r>
              <a:t>Primary DNS</a:t>
            </a:r>
          </a:p>
          <a:p>
            <a:pPr>
              <a:defRPr>
                <a:solidFill>
                  <a:srgbClr val="929292"/>
                </a:solidFill>
              </a:defRPr>
            </a:pPr>
            <a:r>
              <a:t>akorda.kz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Доменные имен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Доменные имена</a:t>
            </a:r>
          </a:p>
        </p:txBody>
      </p:sp>
      <p:sp>
        <p:nvSpPr>
          <p:cNvPr id="239" name="gTLD (например, .com, .org, .net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gTLD (например, .com, .org, .net)</a:t>
            </a:r>
          </a:p>
          <a:p>
            <a:r>
              <a:t>ccTLD (например, .kz, .us, .ru, .kg)</a:t>
            </a:r>
          </a:p>
          <a:p>
            <a:r>
              <a:t>IDN (например, .қаз, .рф)</a:t>
            </a:r>
          </a:p>
          <a:p>
            <a:r>
              <a:t>Регистрируются на время действия соглашения (договора) о регистрации доменного имени</a:t>
            </a:r>
          </a:p>
          <a:p>
            <a:r>
              <a:t>Не являются имуществом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Сухой остато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Сухой остаток</a:t>
            </a:r>
          </a:p>
        </p:txBody>
      </p:sp>
      <p:sp>
        <p:nvSpPr>
          <p:cNvPr id="242" name="Чёткое понимание предмета обсуждаемого вопроса всеми заинтересованными сторонами — залог его эффективного обсуждения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Чёткое понимание предмета обсуждаемого вопроса всеми заинтересованными сторонами — залог его эффективного обсуждения</a:t>
            </a:r>
          </a:p>
          <a:p>
            <a:r>
              <a:t>Слабое звено: непрофильные государственные органы</a:t>
            </a:r>
          </a:p>
          <a:p>
            <a:r>
              <a:t>Необходимо поднять уровень знаний слабому звену об устройстве Интернет, о том, как он работает (хотя бы базовые принципы)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One world. One Internet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7800" dirty="0"/>
              <a:t>One world. One Internet.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image8.png" descr="image8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2844800" y="1219200"/>
            <a:ext cx="7315200" cy="73152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507</Words>
  <Application>Microsoft Office PowerPoint</Application>
  <PresentationFormat>Произвольный</PresentationFormat>
  <Paragraphs>158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White</vt:lpstr>
      <vt:lpstr>Знание как существенный фактор эффективного управления развитием Интернет</vt:lpstr>
      <vt:lpstr>Internet Governance</vt:lpstr>
      <vt:lpstr>Презентация PowerPoint</vt:lpstr>
      <vt:lpstr>Интернет</vt:lpstr>
      <vt:lpstr>IP-адреса</vt:lpstr>
      <vt:lpstr>Ситуация в Караганде</vt:lpstr>
      <vt:lpstr>Number Resource Organization</vt:lpstr>
      <vt:lpstr>IP-адреса</vt:lpstr>
      <vt:lpstr>Каналы связи и маршрутизация</vt:lpstr>
      <vt:lpstr>Domain Name System</vt:lpstr>
      <vt:lpstr>Ситуация с регистраторами казахстанских доменных имён</vt:lpstr>
      <vt:lpstr>Корневые серверы DNS</vt:lpstr>
      <vt:lpstr>Корневые серверы DNS</vt:lpstr>
      <vt:lpstr>Поиск IP-адреса по имени в системе доменных имён</vt:lpstr>
      <vt:lpstr>Доменные имена</vt:lpstr>
      <vt:lpstr>Сухой остаток</vt:lpstr>
      <vt:lpstr>One world. One Internet.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Знание как существенный фактор эффективного управления развитием Интернет</dc:title>
  <dc:creator>diana okremova</dc:creator>
  <cp:lastModifiedBy>ww</cp:lastModifiedBy>
  <cp:revision>4</cp:revision>
  <dcterms:modified xsi:type="dcterms:W3CDTF">2018-06-21T01:04:02Z</dcterms:modified>
</cp:coreProperties>
</file>