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Roboto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Roboto-italic.fntdata"/><Relationship Id="rId6" Type="http://schemas.openxmlformats.org/officeDocument/2006/relationships/slide" Target="slides/slide2.xml"/><Relationship Id="rId18" Type="http://schemas.openxmlformats.org/officeDocument/2006/relationships/font" Target="fonts/Robot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6.png"/><Relationship Id="rId7" Type="http://schemas.openxmlformats.org/officeDocument/2006/relationships/image" Target="../media/image4.png"/><Relationship Id="rId8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hyperlink" Target="https://www.manilaprinciples.org/ru" TargetMode="External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search.coe.int/cm/Pages/result_details.aspx?ObjectId=09000016806415fa" TargetMode="External"/><Relationship Id="rId10" Type="http://schemas.openxmlformats.org/officeDocument/2006/relationships/hyperlink" Target="https://search.coe.int/cm/Pages/result_details.aspx?ObjectID=09000016805c3f20" TargetMode="External"/><Relationship Id="rId13" Type="http://schemas.openxmlformats.org/officeDocument/2006/relationships/hyperlink" Target="http://www.echr.coe.int/Documents/Research_report_internet_ENG.pdf" TargetMode="External"/><Relationship Id="rId12" Type="http://schemas.openxmlformats.org/officeDocument/2006/relationships/hyperlink" Target="http://www.echr.coe.int/Documents/FS_New_technologies_ENG.pdf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hyperlink" Target="https://goo.gl/xj6b2e" TargetMode="External"/><Relationship Id="rId9" Type="http://schemas.openxmlformats.org/officeDocument/2006/relationships/hyperlink" Target="https://search.coe.int/cm/Pages/result_details.aspx?ObjectId=09000016804ccfa2" TargetMode="External"/><Relationship Id="rId15" Type="http://schemas.openxmlformats.org/officeDocument/2006/relationships/hyperlink" Target="http://www.osce.org/ru/fom/78310?download=true" TargetMode="External"/><Relationship Id="rId14" Type="http://schemas.openxmlformats.org/officeDocument/2006/relationships/hyperlink" Target="http://www.osce.org/ru/fom/89063?download=true" TargetMode="External"/><Relationship Id="rId17" Type="http://schemas.openxmlformats.org/officeDocument/2006/relationships/hyperlink" Target="https://goo.gl/F4v5Jw" TargetMode="External"/><Relationship Id="rId16" Type="http://schemas.openxmlformats.org/officeDocument/2006/relationships/hyperlink" Target="https://goo.gl/dvyeHV" TargetMode="External"/><Relationship Id="rId5" Type="http://schemas.openxmlformats.org/officeDocument/2006/relationships/hyperlink" Target="https://goo.gl/jqaDXz" TargetMode="External"/><Relationship Id="rId6" Type="http://schemas.openxmlformats.org/officeDocument/2006/relationships/hyperlink" Target="https://goo.gl/82E2Za" TargetMode="External"/><Relationship Id="rId7" Type="http://schemas.openxmlformats.org/officeDocument/2006/relationships/hyperlink" Target="https://www.manilaprinciples.org/ru" TargetMode="External"/><Relationship Id="rId8" Type="http://schemas.openxmlformats.org/officeDocument/2006/relationships/hyperlink" Target="https://wcd.coe.int/ViewDoc.jsp?p=&amp;Ref=Decl(07.12.2011)_2&amp;Language=lanEnglish&amp;Ver=original&amp;Site=CM&amp;BackColorInternet=C3C3C3&amp;BackColorIntranet=EDB021&amp;BackColorLogged=F5D383&amp;direct=true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hyperlink" Target="mailto:roskomsvoboda@rublacklist.net" TargetMode="External"/><Relationship Id="rId5" Type="http://schemas.openxmlformats.org/officeDocument/2006/relationships/hyperlink" Target="https://roskomsvobod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48BC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лашки.png" id="54" name="Shape 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51" y="895551"/>
            <a:ext cx="5878274" cy="272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/>
          <p:nvPr/>
        </p:nvSpPr>
        <p:spPr>
          <a:xfrm>
            <a:off x="0" y="3538475"/>
            <a:ext cx="9144000" cy="78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| БЛОКИРОВКА. ФИЛЬТРАЦИЯ. ОНЛАЙН ЦЕНЗУРА</a:t>
            </a:r>
            <a:r>
              <a:rPr lang="en-GB" sz="2000">
                <a:solidFill>
                  <a:srgbClr val="FFFFFF"/>
                </a:solidFill>
              </a:rPr>
              <a:t> </a:t>
            </a:r>
            <a:r>
              <a:rPr lang="en-GB" sz="2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 sz="2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правовое регулирование и правоприменение</a:t>
            </a:r>
            <a:endParaRPr sz="2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" name="Shape 56"/>
          <p:cNvSpPr txBox="1"/>
          <p:nvPr/>
        </p:nvSpPr>
        <p:spPr>
          <a:xfrm>
            <a:off x="6321000" y="4385950"/>
            <a:ext cx="2823000" cy="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3F3F3"/>
                </a:solidFill>
              </a:rPr>
              <a:t>Саркис Дарбинян</a:t>
            </a:r>
            <a:endParaRPr b="1" sz="1800">
              <a:solidFill>
                <a:srgbClr val="F3F3F3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ssd@rublacklist.net</a:t>
            </a:r>
            <a:endParaRPr sz="1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\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Shape 57"/>
          <p:cNvPicPr preferRelativeResize="0"/>
          <p:nvPr/>
        </p:nvPicPr>
        <p:blipFill rotWithShape="1">
          <a:blip r:embed="rId4">
            <a:alphaModFix/>
          </a:blip>
          <a:srcRect b="1219" l="-123220" r="123220" t="-1220"/>
          <a:stretch/>
        </p:blipFill>
        <p:spPr>
          <a:xfrm>
            <a:off x="0" y="0"/>
            <a:ext cx="44577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Shape 63"/>
          <p:cNvSpPr txBox="1"/>
          <p:nvPr/>
        </p:nvSpPr>
        <p:spPr>
          <a:xfrm>
            <a:off x="109650" y="4356250"/>
            <a:ext cx="73374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761D"/>
              </a:solidFill>
            </a:endParaRPr>
          </a:p>
        </p:txBody>
      </p:sp>
      <p:pic>
        <p:nvPicPr>
          <p:cNvPr id="64" name="Shape 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9049" y="0"/>
            <a:ext cx="53368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/>
          <p:nvPr/>
        </p:nvSpPr>
        <p:spPr>
          <a:xfrm>
            <a:off x="7102550" y="866975"/>
            <a:ext cx="21342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48BCD"/>
                </a:solidFill>
              </a:rPr>
              <a:t>+2 в 2018</a:t>
            </a:r>
            <a:endParaRPr sz="2400">
              <a:solidFill>
                <a:srgbClr val="348BCD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48BCD"/>
                </a:solidFill>
              </a:rPr>
              <a:t>ФССП &amp; РАР</a:t>
            </a:r>
            <a:endParaRPr sz="2400">
              <a:solidFill>
                <a:srgbClr val="348BCD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Shape 71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72" name="Shape 72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3" name="Shape 73"/>
          <p:cNvSpPr txBox="1"/>
          <p:nvPr/>
        </p:nvSpPr>
        <p:spPr>
          <a:xfrm>
            <a:off x="3558100" y="429800"/>
            <a:ext cx="53589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348BCD"/>
                </a:solidFill>
              </a:rPr>
              <a:t>за что блокируют суды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>
              <a:solidFill>
                <a:srgbClr val="348BCD"/>
              </a:solidFill>
            </a:endParaRPr>
          </a:p>
        </p:txBody>
      </p:sp>
      <p:pic>
        <p:nvPicPr>
          <p:cNvPr id="74" name="Shape 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0" y="1013825"/>
            <a:ext cx="4784296" cy="402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Shape 80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81" name="Shape 81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3558100" y="429800"/>
            <a:ext cx="53589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348BCD"/>
                </a:solidFill>
              </a:rPr>
              <a:t>пороки судебной практики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>
              <a:solidFill>
                <a:srgbClr val="348BCD"/>
              </a:solidFill>
            </a:endParaRPr>
          </a:p>
        </p:txBody>
      </p:sp>
      <p:sp>
        <p:nvSpPr>
          <p:cNvPr id="83" name="Shape 83"/>
          <p:cNvSpPr txBox="1"/>
          <p:nvPr/>
        </p:nvSpPr>
        <p:spPr>
          <a:xfrm>
            <a:off x="1147000" y="1471625"/>
            <a:ext cx="7098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никогда до подачи в суд иска прокурором не направляется в адрес владельца сайта предварительное представление об устранении нарушений действующего законодательства;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почти всегда решения принимается в одно единственное заседание, во многих случаях заочно;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процессе рассмотрения иска  суд никогда не осматривает сам сайт и не проверяет обстоятельства, указанные в иске прокурора;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суды разных субъектов одновременно либо в разное время могут принимать разные решения по одинаковым обстоятельствам по одному и тому же сайту;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почти всегда решения принимаются без привлечения владельца сайта и без направления ему уведомления о дате и времени судебного заседания;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" name="Shape 89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90" name="Shape 90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" name="Shape 91"/>
          <p:cNvSpPr txBox="1"/>
          <p:nvPr/>
        </p:nvSpPr>
        <p:spPr>
          <a:xfrm>
            <a:off x="3558100" y="429800"/>
            <a:ext cx="53589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348BCD"/>
                </a:solidFill>
              </a:rPr>
              <a:t>как блокирует большая 4-ка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>
              <a:solidFill>
                <a:srgbClr val="348BCD"/>
              </a:solidFill>
            </a:endParaRPr>
          </a:p>
        </p:txBody>
      </p:sp>
      <p:pic>
        <p:nvPicPr>
          <p:cNvPr id="92" name="Shape 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7430" y="1013825"/>
            <a:ext cx="4203620" cy="41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Shape 97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98" name="Shape 98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" name="Shape 99"/>
          <p:cNvSpPr txBox="1"/>
          <p:nvPr/>
        </p:nvSpPr>
        <p:spPr>
          <a:xfrm>
            <a:off x="3558100" y="429800"/>
            <a:ext cx="53589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348BCD"/>
                </a:solidFill>
              </a:rPr>
              <a:t>как мы меняем практику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>
              <a:solidFill>
                <a:srgbClr val="348BCD"/>
              </a:solidFill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62475" y="1013825"/>
            <a:ext cx="7567200" cy="3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стратегические судебные разбирательства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525" y="1438550"/>
            <a:ext cx="3519699" cy="370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1763"/>
            <a:ext cx="9143998" cy="31047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скважина.png" id="103" name="Shape 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1975" y="2805600"/>
            <a:ext cx="3614575" cy="23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95075" y="1394175"/>
            <a:ext cx="1683863" cy="166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95075" y="2079000"/>
            <a:ext cx="1625450" cy="2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/>
        </p:nvSpPr>
        <p:spPr>
          <a:xfrm>
            <a:off x="701925" y="1405300"/>
            <a:ext cx="7527600" cy="27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just">
              <a:spcBef>
                <a:spcPts val="30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блокировка по IP-адресу и протоколу 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блокировка с помощью DPI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блокировка по URL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блокировка с помощью платформы (поисковики)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блокировка по DNS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скважина.png"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Shape 113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14" name="Shape 114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3808200" y="475125"/>
            <a:ext cx="51207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виды блокировок|</a:t>
            </a:r>
            <a:endParaRPr>
              <a:solidFill>
                <a:srgbClr val="348BCD"/>
              </a:solidFill>
            </a:endParaRPr>
          </a:p>
        </p:txBody>
      </p:sp>
      <p:sp>
        <p:nvSpPr>
          <p:cNvPr id="116" name="Shape 116"/>
          <p:cNvSpPr txBox="1"/>
          <p:nvPr/>
        </p:nvSpPr>
        <p:spPr>
          <a:xfrm>
            <a:off x="248675" y="3575225"/>
            <a:ext cx="817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Shape 122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23" name="Shape 123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Shape 124"/>
          <p:cNvSpPr txBox="1"/>
          <p:nvPr/>
        </p:nvSpPr>
        <p:spPr>
          <a:xfrm>
            <a:off x="4535450" y="475125"/>
            <a:ext cx="4357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|побочное действие|</a:t>
            </a:r>
            <a:endParaRPr>
              <a:solidFill>
                <a:srgbClr val="348BCD"/>
              </a:solidFill>
            </a:endParaRPr>
          </a:p>
        </p:txBody>
      </p:sp>
      <p:sp>
        <p:nvSpPr>
          <p:cNvPr id="125" name="Shape 125"/>
          <p:cNvSpPr txBox="1"/>
          <p:nvPr/>
        </p:nvSpPr>
        <p:spPr>
          <a:xfrm>
            <a:off x="665625" y="1204950"/>
            <a:ext cx="7527600" cy="27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just">
              <a:spcBef>
                <a:spcPts val="30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легко обходится (VPN, прокси, TOR) 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не решает проблему противоправного контента и нарушения прав граждан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причиняет косвенный ущерб другим участникам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подвергает пользователей риску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провоцирует снижение прозрачности и открытости сети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развивает правовой нигилизм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служит развитию deepweb и darkweb 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нарушает право на privacy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Char char="●"/>
            </a:pPr>
            <a:r>
              <a:rPr lang="en-GB" sz="2000">
                <a:solidFill>
                  <a:srgbClr val="222222"/>
                </a:solidFill>
                <a:highlight>
                  <a:srgbClr val="FFFFFF"/>
                </a:highlight>
              </a:rPr>
              <a:t>ведет не к пропорциональным мерам вмешательства в свободу информации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Shape 131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32" name="Shape 132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x="3558100" y="429800"/>
            <a:ext cx="53589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348BCD"/>
                </a:solidFill>
              </a:rPr>
              <a:t>рекомендации ООН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>
              <a:solidFill>
                <a:srgbClr val="348BCD"/>
              </a:solidFill>
            </a:endParaRPr>
          </a:p>
        </p:txBody>
      </p:sp>
      <p:sp>
        <p:nvSpPr>
          <p:cNvPr id="134" name="Shape 134"/>
          <p:cNvSpPr txBox="1"/>
          <p:nvPr/>
        </p:nvSpPr>
        <p:spPr>
          <a:xfrm>
            <a:off x="458525" y="1358825"/>
            <a:ext cx="8336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ограничения должны быть установлены понятным и доступным для всех законом (принципы предсказуемости и транспарентности); 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ограничения должны быть направлено на достижение целей, предусмотренных в пункте 3 статьи 19 Пакта о гражданских и политических правах, а именно: 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i) защита прав или репутации других лиц; 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ii) охрана государственной безопасности, общественного порядка, здоровья или нравственности населения (принцип законности); 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eriod" startAt="3"/>
            </a:pPr>
            <a:r>
              <a:rPr lang="en-GB"/>
              <a:t>ограничения должны считаться необходимым и наименее ограничительным средством, которое требуется для достижения заявленной цели (принципы необходимости и пропорциональности). 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eriod" startAt="3"/>
            </a:pPr>
            <a:r>
              <a:rPr lang="en-GB"/>
              <a:t>любое законодательство, ограничивающее право на свободное выражение мнений, должно применяться органом, не находящимся ни под каким политическим, коммерческим или иным необоснованным влиянием (принципы </a:t>
            </a:r>
            <a:r>
              <a:rPr lang="en-GB"/>
              <a:t>непроизвольности</a:t>
            </a:r>
            <a:r>
              <a:rPr lang="en-GB"/>
              <a:t> и недискриминации). 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eriod" startAt="3"/>
            </a:pPr>
            <a:r>
              <a:rPr lang="en-GB"/>
              <a:t>должны обеспечиваться надлежащие средства защиты от злоупотреблений, в том числе возможность опротестовать его противоправное применение и устранить его последствия.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0" name="Shape 140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41" name="Shape 141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2" name="Shape 142"/>
          <p:cNvSpPr txBox="1"/>
          <p:nvPr/>
        </p:nvSpPr>
        <p:spPr>
          <a:xfrm>
            <a:off x="3484575" y="475125"/>
            <a:ext cx="5455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какие существуют подходы?|</a:t>
            </a:r>
            <a:endParaRPr>
              <a:solidFill>
                <a:srgbClr val="348BCD"/>
              </a:solidFill>
            </a:endParaRPr>
          </a:p>
        </p:txBody>
      </p:sp>
      <p:sp>
        <p:nvSpPr>
          <p:cNvPr id="143" name="Shape 143"/>
          <p:cNvSpPr txBox="1"/>
          <p:nvPr/>
        </p:nvSpPr>
        <p:spPr>
          <a:xfrm>
            <a:off x="662475" y="1013825"/>
            <a:ext cx="7567200" cy="12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государственные органы в целях защиты общественного порядка и прав неопределенного круга лиц (патерналистский подход)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суды в рамках справедливого судебного разбирательства (</a:t>
            </a:r>
            <a:r>
              <a:rPr lang="en-GB" sz="20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п.2 </a:t>
            </a:r>
            <a:r>
              <a:rPr lang="en-GB" sz="2000" u="sng">
                <a:solidFill>
                  <a:srgbClr val="3494D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4"/>
              </a:rPr>
              <a:t>Манильских принципов</a:t>
            </a:r>
            <a:r>
              <a:rPr lang="en-GB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)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общественные организации, регистраторы, провайдеры услуг 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наднациональный орган  (IGF, ITU, ISOC) (мультистейкхолдерный подход)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148" name="Shape 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5075" y="2235701"/>
            <a:ext cx="1308700" cy="290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Shape 149"/>
          <p:cNvCxnSpPr/>
          <p:nvPr/>
        </p:nvCxnSpPr>
        <p:spPr>
          <a:xfrm>
            <a:off x="0" y="938025"/>
            <a:ext cx="3245100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50" name="Shape 150"/>
          <p:cNvSpPr txBox="1"/>
          <p:nvPr/>
        </p:nvSpPr>
        <p:spPr>
          <a:xfrm>
            <a:off x="109650" y="399325"/>
            <a:ext cx="304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  <a:endParaRPr b="1" sz="2500">
              <a:solidFill>
                <a:srgbClr val="21212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1" name="Shape 151"/>
          <p:cNvSpPr txBox="1"/>
          <p:nvPr/>
        </p:nvSpPr>
        <p:spPr>
          <a:xfrm>
            <a:off x="3245100" y="475125"/>
            <a:ext cx="57408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guidelines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 &amp; soft law|</a:t>
            </a:r>
            <a:endParaRPr>
              <a:solidFill>
                <a:srgbClr val="348BCD"/>
              </a:solidFill>
            </a:endParaRPr>
          </a:p>
        </p:txBody>
      </p:sp>
      <p:sp>
        <p:nvSpPr>
          <p:cNvPr id="152" name="Shape 152"/>
          <p:cNvSpPr txBox="1"/>
          <p:nvPr/>
        </p:nvSpPr>
        <p:spPr>
          <a:xfrm>
            <a:off x="662475" y="1013825"/>
            <a:ext cx="7567200" cy="12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-GB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Исследование Совета Европы 2015 </a:t>
            </a: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/ Filtering, blocking and take-down of illegal content on the Internet / </a:t>
            </a:r>
            <a:r>
              <a:rPr lang="en-GB" sz="1000" u="sng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https://goo.gl/xj6b2e</a:t>
            </a:r>
            <a:endParaRPr sz="1000">
              <a:solidFill>
                <a:srgbClr val="348BC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Исследование ISOC / Обзор перспектив блокировки интернет-контента / </a:t>
            </a:r>
            <a:r>
              <a:rPr lang="en-GB" sz="1000" u="sng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https://goo.gl/jqaDXz</a:t>
            </a:r>
            <a:endParaRPr sz="1000">
              <a:solidFill>
                <a:srgbClr val="348BC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Roboto"/>
              <a:buChar char="●"/>
            </a:pPr>
            <a:r>
              <a:rPr lang="en-GB" sz="1000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Исследование ABA ROLI / Freedom of Expression online and offline / </a:t>
            </a:r>
            <a:r>
              <a:rPr lang="en-GB" sz="1000" u="sng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https://goo.gl/82E2Za</a:t>
            </a:r>
            <a:r>
              <a:rPr lang="en-GB" sz="1000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00">
              <a:solidFill>
                <a:srgbClr val="348BC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Roboto"/>
              <a:buChar char="●"/>
            </a:pPr>
            <a:r>
              <a:rPr lang="en-GB" sz="1000" u="sng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Манильские принципы</a:t>
            </a:r>
            <a:r>
              <a:rPr lang="en-GB" sz="1000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 ответственности информационных посредников</a:t>
            </a:r>
            <a:endParaRPr sz="1000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 u="sng">
                <a:solidFill>
                  <a:srgbClr val="007BC8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Декларация</a:t>
            </a: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 Комитета министров о защите свободы выражения мнения и свободы собраний и объединений применительно к частным интернет-платформам и поставщикам онлайн-услуг, принятая 7 декабря 2011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 u="sng">
                <a:solidFill>
                  <a:srgbClr val="007BC8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Рекомендация CM/Rec(2014)6</a:t>
            </a: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 Комитета министров государствам-членам к Руководству по правам человека для интернет-пользователей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 u="sng">
                <a:solidFill>
                  <a:srgbClr val="007BC8"/>
                </a:solidFill>
                <a:latin typeface="Roboto"/>
                <a:ea typeface="Roboto"/>
                <a:cs typeface="Roboto"/>
                <a:sym typeface="Roboto"/>
                <a:hlinkClick r:id="rId10"/>
              </a:rPr>
              <a:t>Рекомендация CM/Rec(2015)6</a:t>
            </a: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 Комитета министров государствам-членам о свободном, трансграничном потоке информации в интернете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 u="sng">
                <a:solidFill>
                  <a:srgbClr val="007BC8"/>
                </a:solidFill>
                <a:latin typeface="Roboto"/>
                <a:ea typeface="Roboto"/>
                <a:cs typeface="Roboto"/>
                <a:sym typeface="Roboto"/>
                <a:hlinkClick r:id="rId11"/>
              </a:rPr>
              <a:t>Рекомендация CM/Rec(2016)5</a:t>
            </a: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 Комитета министров государствам-членам о свободе в интернете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ЕСПЧ, информационный бюллетень </a:t>
            </a:r>
            <a:r>
              <a:rPr lang="en-GB" sz="1000" u="sng">
                <a:solidFill>
                  <a:srgbClr val="007BC8"/>
                </a:solidFill>
                <a:latin typeface="Roboto"/>
                <a:ea typeface="Roboto"/>
                <a:cs typeface="Roboto"/>
                <a:sym typeface="Roboto"/>
                <a:hlinkClick r:id="rId12"/>
              </a:rPr>
              <a:t>New technologies</a:t>
            </a: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 [«Новые технологии»], сентябрь 2017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ЕСПЧ, отчет об исследовании </a:t>
            </a:r>
            <a:r>
              <a:rPr lang="en-GB" sz="1000" u="sng">
                <a:solidFill>
                  <a:srgbClr val="007BC8"/>
                </a:solidFill>
                <a:latin typeface="Roboto"/>
                <a:ea typeface="Roboto"/>
                <a:cs typeface="Roboto"/>
                <a:sym typeface="Roboto"/>
                <a:hlinkClick r:id="rId13"/>
              </a:rPr>
              <a:t>Internet: case-law of the European Court of Human Rights</a:t>
            </a: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, июнь 2015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Бюро Представителя ОБСЕ по вопросам свободы СМИ, </a:t>
            </a:r>
            <a:r>
              <a:rPr lang="en-GB" sz="1000" u="sng">
                <a:solidFill>
                  <a:srgbClr val="007BC8"/>
                </a:solidFill>
                <a:latin typeface="Roboto"/>
                <a:ea typeface="Roboto"/>
                <a:cs typeface="Roboto"/>
                <a:sym typeface="Roboto"/>
                <a:hlinkClick r:id="rId14"/>
              </a:rPr>
              <a:t>«Свобода выражения мнения в Интернете»</a:t>
            </a: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, 2012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 u="sng">
                <a:solidFill>
                  <a:srgbClr val="007BC8"/>
                </a:solidFill>
                <a:latin typeface="Roboto"/>
                <a:ea typeface="Roboto"/>
                <a:cs typeface="Roboto"/>
                <a:sym typeface="Roboto"/>
                <a:hlinkClick r:id="rId15"/>
              </a:rPr>
              <a:t>Совместная декларация о свободе выражения мнений и интернете</a:t>
            </a: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, подписанная Специальным докладчиком ООН, ОБСЕ , ОАГ и  Африканской комиссии по правам человека и народов, 1 июня 2011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Руководящие принципы предпринимательской деятельности в аспекте прав человека  2011 / </a:t>
            </a:r>
            <a:r>
              <a:rPr lang="en-GB" sz="1000" u="sng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  <a:hlinkClick r:id="rId16"/>
              </a:rPr>
              <a:t>https://goo.gl/dvyeHV</a:t>
            </a:r>
            <a:r>
              <a:rPr lang="en-GB" sz="1000">
                <a:solidFill>
                  <a:srgbClr val="444444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00">
              <a:solidFill>
                <a:srgbClr val="16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000"/>
              <a:buFont typeface="Roboto"/>
              <a:buChar char="●"/>
            </a:pPr>
            <a:r>
              <a:rPr lang="en-GB" sz="1000">
                <a:solidFill>
                  <a:srgbClr val="161616"/>
                </a:solidFill>
                <a:latin typeface="Roboto"/>
                <a:ea typeface="Roboto"/>
                <a:cs typeface="Roboto"/>
                <a:sym typeface="Roboto"/>
              </a:rPr>
              <a:t>Доклады Специального докладчика Дэвида Кея по вопросу о поощрении и защите права на свободу мнений и их свободное выражение A/HRC/32/38  2015 /</a:t>
            </a:r>
            <a:r>
              <a:rPr lang="en-GB" sz="1000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u="sng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  <a:hlinkClick r:id="rId17"/>
              </a:rPr>
              <a:t>https://goo.gl/F4v5Jw</a:t>
            </a:r>
            <a:r>
              <a:rPr lang="en-GB" sz="1000">
                <a:solidFill>
                  <a:srgbClr val="348BC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00">
              <a:solidFill>
                <a:srgbClr val="348BC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лашки на маке.png"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85100"/>
            <a:ext cx="9144004" cy="623058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 txBox="1"/>
          <p:nvPr/>
        </p:nvSpPr>
        <p:spPr>
          <a:xfrm>
            <a:off x="2157725" y="0"/>
            <a:ext cx="450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lang="en-GB" sz="25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GB" sz="2800">
                <a:solidFill>
                  <a:srgbClr val="212121"/>
                </a:solidFill>
              </a:rPr>
              <a:t>спасибо за внимание</a:t>
            </a:r>
            <a:r>
              <a:rPr lang="en-GB" sz="25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GB" sz="2500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endParaRPr>
              <a:solidFill>
                <a:srgbClr val="348BCD"/>
              </a:solidFill>
            </a:endParaRPr>
          </a:p>
        </p:txBody>
      </p:sp>
      <p:sp>
        <p:nvSpPr>
          <p:cNvPr id="159" name="Shape 159"/>
          <p:cNvSpPr txBox="1"/>
          <p:nvPr/>
        </p:nvSpPr>
        <p:spPr>
          <a:xfrm>
            <a:off x="556875" y="4239850"/>
            <a:ext cx="6627900" cy="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348BCD"/>
                </a:solidFill>
              </a:rPr>
              <a:t>По общим вопросам: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➔"/>
            </a:pPr>
            <a:r>
              <a:rPr lang="en-GB" sz="1800" u="sng">
                <a:solidFill>
                  <a:schemeClr val="dk1"/>
                </a:solidFill>
                <a:hlinkClick r:id="rId4"/>
              </a:rPr>
              <a:t>roskomsvoboda@rublacklist.net</a:t>
            </a:r>
            <a:endParaRPr sz="1800" u="sng"/>
          </a:p>
        </p:txBody>
      </p:sp>
      <p:sp>
        <p:nvSpPr>
          <p:cNvPr id="160" name="Shape 160"/>
          <p:cNvSpPr txBox="1"/>
          <p:nvPr/>
        </p:nvSpPr>
        <p:spPr>
          <a:xfrm>
            <a:off x="5488726" y="4239841"/>
            <a:ext cx="3284700" cy="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348BCD"/>
                </a:solidFill>
              </a:rPr>
              <a:t>Саркис Дарбинян</a:t>
            </a:r>
            <a:r>
              <a:rPr b="1" lang="en-GB" sz="1800">
                <a:solidFill>
                  <a:srgbClr val="348BCD"/>
                </a:solidFill>
              </a:rPr>
              <a:t>: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➔"/>
            </a:pPr>
            <a:r>
              <a:rPr lang="en-GB" sz="1800" u="sng"/>
              <a:t>ssd@rublacklist.net</a:t>
            </a:r>
            <a:endParaRPr sz="1800" u="sng"/>
          </a:p>
        </p:txBody>
      </p:sp>
      <p:sp>
        <p:nvSpPr>
          <p:cNvPr id="161" name="Shape 161"/>
          <p:cNvSpPr txBox="1"/>
          <p:nvPr/>
        </p:nvSpPr>
        <p:spPr>
          <a:xfrm>
            <a:off x="2910125" y="3948225"/>
            <a:ext cx="37530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hlinkClick r:id="rId5"/>
              </a:rPr>
              <a:t>https://roskomsvoboda.org</a:t>
            </a:r>
            <a:r>
              <a:rPr b="1" lang="en-GB" sz="1800"/>
              <a:t> </a:t>
            </a:r>
            <a:endParaRPr b="1" sz="1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