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2" r:id="rId3"/>
    <p:sldId id="269" r:id="rId4"/>
    <p:sldId id="258" r:id="rId5"/>
    <p:sldId id="274" r:id="rId6"/>
    <p:sldId id="296" r:id="rId7"/>
    <p:sldId id="298" r:id="rId8"/>
    <p:sldId id="282" r:id="rId9"/>
  </p:sldIdLst>
  <p:sldSz cx="12188825" cy="6858000"/>
  <p:notesSz cx="6858000" cy="9144000"/>
  <p:defaultTextStyle>
    <a:defPPr rtl="0"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orient="horz" pos="432">
          <p15:clr>
            <a:srgbClr val="A4A3A4"/>
          </p15:clr>
        </p15:guide>
        <p15:guide id="4" orient="horz" pos="3072">
          <p15:clr>
            <a:srgbClr val="A4A3A4"/>
          </p15:clr>
        </p15:guide>
        <p15:guide id="5" orient="horz" pos="3408">
          <p15:clr>
            <a:srgbClr val="A4A3A4"/>
          </p15:clr>
        </p15:guide>
        <p15:guide id="6" pos="3839">
          <p15:clr>
            <a:srgbClr val="A4A3A4"/>
          </p15:clr>
        </p15:guide>
        <p15:guide id="7" pos="383">
          <p15:clr>
            <a:srgbClr val="A4A3A4"/>
          </p15:clr>
        </p15:guide>
        <p15:guide id="8" pos="7295">
          <p15:clr>
            <a:srgbClr val="A4A3A4"/>
          </p15:clr>
        </p15:guide>
        <p15:guide id="9" pos="815">
          <p15:clr>
            <a:srgbClr val="A4A3A4"/>
          </p15:clr>
        </p15:guide>
        <p15:guide id="10" pos="2879">
          <p15:clr>
            <a:srgbClr val="A4A3A4"/>
          </p15:clr>
        </p15:guide>
        <p15:guide id="11" pos="30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48" autoAdjust="0"/>
    <p:restoredTop sz="94754"/>
  </p:normalViewPr>
  <p:slideViewPr>
    <p:cSldViewPr>
      <p:cViewPr>
        <p:scale>
          <a:sx n="75" d="100"/>
          <a:sy n="75" d="100"/>
        </p:scale>
        <p:origin x="-480" y="96"/>
      </p:cViewPr>
      <p:guideLst>
        <p:guide orient="horz" pos="2160"/>
        <p:guide orient="horz" pos="3888"/>
        <p:guide orient="horz" pos="432"/>
        <p:guide orient="horz" pos="3072"/>
        <p:guide orient="horz" pos="3408"/>
        <p:guide pos="3839"/>
        <p:guide pos="383"/>
        <p:guide pos="7295"/>
        <p:guide pos="815"/>
        <p:guide pos="2879"/>
        <p:guide pos="30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02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58875D8-2F59-4326-B517-9F52FFC13204}" type="datetime1">
              <a:rPr lang="ru-RU" smtClean="0"/>
              <a:t>21.06.2018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8ED8CD-4E4C-49AC-BDC6-2963BA49E5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17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1125084-3EA2-45F4-A5B2-B13D064D4580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FB91549-43BF-425A-AF25-75262019208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392864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78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07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07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378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07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91549-43BF-425A-AF25-75262019208C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378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91549-43BF-425A-AF25-75262019208C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378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171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3288352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4942284" cy="6858000"/>
          </a:xfrm>
          <a:prstGeom prst="rect">
            <a:avLst/>
          </a:prstGeom>
          <a:solidFill>
            <a:srgbClr val="00A19A">
              <a:alpha val="79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013" y="609600"/>
            <a:ext cx="3962400" cy="4724399"/>
          </a:xfrm>
        </p:spPr>
        <p:txBody>
          <a:bodyPr rtlCol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dirty="0" smtClean="0"/>
              <a:t>Образец подзаголовка</a:t>
            </a:r>
            <a:endParaRPr lang="ru-RU" noProof="0" dirty="0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B4589B61-BD07-4BA0-ABC0-D56A70152CE5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 bwMode="ltGray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 bwMode="ltGray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A3F31473-23EB-4724-8B59-FE6D21D89FA4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013" y="609600"/>
            <a:ext cx="2175074" cy="188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2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47A5F6-499D-45E1-BB4E-0FE75645E1D2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Текст 2"/>
          <p:cNvSpPr>
            <a:spLocks noGrp="1"/>
          </p:cNvSpPr>
          <p:nvPr>
            <p:ph idx="1"/>
          </p:nvPr>
        </p:nvSpPr>
        <p:spPr>
          <a:xfrm>
            <a:off x="609441" y="1689475"/>
            <a:ext cx="10287000" cy="3539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590107" y="1255440"/>
            <a:ext cx="10306333" cy="92159"/>
          </a:xfrm>
          <a:prstGeom prst="rect">
            <a:avLst/>
          </a:prstGeom>
          <a:solidFill>
            <a:srgbClr val="00A19A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241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013" y="2514600"/>
            <a:ext cx="8229599" cy="2819400"/>
          </a:xfrm>
        </p:spPr>
        <p:txBody>
          <a:bodyPr rtlCol="0" anchor="b">
            <a:normAutofit/>
          </a:bodyPr>
          <a:lstStyle>
            <a:lvl1pPr algn="l">
              <a:defRPr sz="4800" b="0" cap="none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6425" y="5410200"/>
            <a:ext cx="8231187" cy="762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8A4636-3131-4C78-A5F7-C95BEB258029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428" y="908720"/>
            <a:ext cx="2748084" cy="237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0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10204" y="1603276"/>
            <a:ext cx="5029200" cy="3810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868005" y="1603276"/>
            <a:ext cx="5029199" cy="3810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9F531F-A2FF-4FE4-AF07-C5E6EFCA3549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590107" y="1255440"/>
            <a:ext cx="10306333" cy="92159"/>
          </a:xfrm>
          <a:prstGeom prst="rect">
            <a:avLst/>
          </a:prstGeom>
          <a:solidFill>
            <a:srgbClr val="00A19A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07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812" y="488016"/>
            <a:ext cx="10971372" cy="10668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3812" y="1628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93812" y="26956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951761" y="1628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5950173" y="26956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A29BAA-05DC-4ED8-9E6C-D2FEBFD7365E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6480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1568DB-1E75-4182-8EA5-ED674853F22D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8236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A0684C-7AB7-4789-9EBB-51ADF783DCCF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484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648200"/>
          </a:xfrm>
        </p:spPr>
        <p:txBody>
          <a:bodyPr rtlCol="0" anchor="b">
            <a:noAutofit/>
          </a:bodyPr>
          <a:lstStyle>
            <a:lvl1pPr algn="l">
              <a:defRPr sz="36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875212" y="685800"/>
            <a:ext cx="6704171" cy="54864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AB1396-4B54-46FA-AB3F-77B587430839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06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648200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4875213" y="685800"/>
            <a:ext cx="6705600" cy="5486400"/>
          </a:xfrm>
          <a:ln w="63500">
            <a:solidFill>
              <a:schemeClr val="bg1"/>
            </a:solidFill>
            <a:miter lim="800000"/>
          </a:ln>
        </p:spPr>
        <p:txBody>
          <a:bodyPr rtlCol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Чтобы добавить рисунок, перетащите его в заполнитель или щелкните значок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752820-2FD4-4111-9DFD-7A5AE00DDB15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2742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EA007F-708C-45D1-B856-89B73B1D76D5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9343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285412" y="685800"/>
            <a:ext cx="1295401" cy="548640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685800"/>
            <a:ext cx="9474253" cy="5486400"/>
          </a:xfrm>
        </p:spPr>
        <p:txBody>
          <a:bodyPr vert="eaVert" rtlCol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1AAA00-216C-48FA-B50F-B87BE04DB4D8}" type="datetime1">
              <a:rPr lang="ru-RU" noProof="0" smtClean="0"/>
              <a:t>21.06.2018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7056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0887" y="5963815"/>
            <a:ext cx="12188825" cy="894185"/>
          </a:xfrm>
          <a:prstGeom prst="rect">
            <a:avLst/>
          </a:prstGeom>
          <a:solidFill>
            <a:srgbClr val="00A19A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441" y="1689475"/>
            <a:ext cx="10287000" cy="3539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107" y="188640"/>
            <a:ext cx="10306333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5C240B6E-5B1E-437C-891E-61118D32114F}" type="datetime1">
              <a:rPr lang="ru-RU" smtClean="0"/>
              <a:pPr/>
              <a:t>21.06.2018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1391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3F31473-23EB-4724-8B59-FE6D21D89FA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277851" y="6131506"/>
            <a:ext cx="14986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rgbClr val="00A19A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58134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ru-RU" sz="2800" dirty="0"/>
              <a:t>Удостоверение цифровой личности: вызовы и перспективы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Николай </a:t>
            </a:r>
            <a:r>
              <a:rPr lang="ru-RU" dirty="0" err="1" smtClean="0"/>
              <a:t>Дмитрик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08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Вызовы и ответы на них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09128682"/>
              </p:ext>
            </p:extLst>
          </p:nvPr>
        </p:nvGraphicFramePr>
        <p:xfrm>
          <a:off x="609600" y="1603375"/>
          <a:ext cx="10885413" cy="40284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64332"/>
                <a:gridCol w="1080120"/>
                <a:gridCol w="8640961"/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effectLst/>
                        </a:rPr>
                        <a:t>07 </a:t>
                      </a:r>
                      <a:r>
                        <a:rPr lang="ru-RU" sz="1600" b="0" u="none" strike="noStrike" dirty="0" err="1">
                          <a:effectLst/>
                        </a:rPr>
                        <a:t>Финтех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</a:rPr>
                        <a:t>20170912-0735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effectLst/>
                        </a:rPr>
                        <a:t>Несовершенство механизмов упрощенной и делегированной идентификации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08 Большие данные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20170920-0839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В настоящее время существуют единые правила идентификации пользователя услугами связи, в </a:t>
                      </a:r>
                      <a:r>
                        <a:rPr lang="ru-RU" sz="1600" u="none" strike="noStrike" dirty="0" err="1">
                          <a:effectLst/>
                        </a:rPr>
                        <a:t>т.ч</a:t>
                      </a:r>
                      <a:r>
                        <a:rPr lang="ru-RU" sz="1600" u="none" strike="noStrike" dirty="0">
                          <a:effectLst/>
                        </a:rPr>
                        <a:t>. Интернет, для реальных пользователей и для пользователей - «машин», что не отражает существующие реалии, связанные с развитием Интернета вещей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06 Цифровая среда доверия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20170905-0607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Отсутствие возможности осуществления финансовыми организациями оперативной дистанционной идентификации клиентов и проверки их идентификационных сведений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06 Цифровая среда доверия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20170908-0619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Отсутствие у граждан РФ электронных средств идентификации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06 Цифровая среда доверия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20170911-0622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Ограничения в действующей системе привлечения третьих лиц для проведения идентификации на основании агентского договора как по кругу возможных принципалов, так и по кругу лиц, имеющих право выступать агентами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06 Цифровая среда доверия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20170912-0626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Возможности получения телемедицинских услуг лишаются граждане, не имеющие учетной записи в </a:t>
                      </a:r>
                      <a:r>
                        <a:rPr lang="ru-RU" sz="1600" u="none" strike="noStrike" dirty="0" smtClean="0">
                          <a:effectLst/>
                        </a:rPr>
                        <a:t>ЕСИА.  </a:t>
                      </a:r>
                      <a:r>
                        <a:rPr lang="ru-RU" sz="1600" u="none" strike="noStrike" dirty="0">
                          <a:effectLst/>
                        </a:rPr>
                        <a:t>Это создает препятствия для развития бизнеса и </a:t>
                      </a:r>
                      <a:r>
                        <a:rPr lang="ru-RU" sz="1600" u="none" strike="noStrike" dirty="0" err="1">
                          <a:effectLst/>
                        </a:rPr>
                        <a:t>стартапов</a:t>
                      </a:r>
                      <a:r>
                        <a:rPr lang="ru-RU" sz="1600" u="none" strike="noStrike" dirty="0">
                          <a:effectLst/>
                        </a:rPr>
                        <a:t> в сфере оказания телемедицинских услуг</a:t>
                      </a:r>
                      <a:r>
                        <a:rPr lang="ru-RU" sz="1600" u="none" strike="noStrike" dirty="0" smtClean="0">
                          <a:effectLst/>
                        </a:rPr>
                        <a:t>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Вызовы и ответы на них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807" y="1472958"/>
            <a:ext cx="5988869" cy="4404313"/>
          </a:xfrm>
        </p:spPr>
      </p:pic>
    </p:spTree>
    <p:extLst>
      <p:ext uri="{BB962C8B-B14F-4D97-AF65-F5344CB8AC3E}">
        <p14:creationId xmlns:p14="http://schemas.microsoft.com/office/powerpoint/2010/main" val="27071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Идентификация или приватность?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74848" y="1412776"/>
            <a:ext cx="10287000" cy="4190999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Положения </a:t>
            </a:r>
            <a:r>
              <a:rPr lang="ru-RU" dirty="0" smtClean="0"/>
              <a:t>об </a:t>
            </a:r>
            <a:r>
              <a:rPr lang="ru-RU" dirty="0"/>
              <a:t>обработке персональных данных применяются к идентификаторам физических лиц в части, не противоречащей положениям </a:t>
            </a:r>
            <a:r>
              <a:rPr lang="ru-RU" dirty="0" smtClean="0"/>
              <a:t>об идентификаторах и об электронном удостоверении личности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58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Идентификация или приватность?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58308" y="2126378"/>
            <a:ext cx="609282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/>
              <a:t>Ричард Познер</a:t>
            </a:r>
            <a:r>
              <a:rPr lang="ru-RU" sz="2400" dirty="0"/>
              <a:t>: с точки зрения экономического анализа права закрытость информации о человеке увеличивает транзакционные издержки. Как результат – человек «продает» себя обманом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t="4583" r="3535" b="15417"/>
          <a:stretch/>
        </p:blipFill>
        <p:spPr>
          <a:xfrm>
            <a:off x="621804" y="1844824"/>
            <a:ext cx="3467100" cy="3048000"/>
          </a:xfrm>
        </p:spPr>
      </p:pic>
    </p:spTree>
    <p:extLst>
      <p:ext uri="{BB962C8B-B14F-4D97-AF65-F5344CB8AC3E}">
        <p14:creationId xmlns:p14="http://schemas.microsoft.com/office/powerpoint/2010/main" val="361386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Идентификаторы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Идентификатором признается любая информация (код, шифр), однозначно связывающая определенное лицо, имущество или процесс (далее – объект идентификации) с записью о нем в документе или информационной системе.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Документ </a:t>
            </a:r>
            <a:r>
              <a:rPr lang="ru-RU" dirty="0"/>
              <a:t>либо информационная система должны обеспечивать уникальность идентификатора.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Идентификаторы </a:t>
            </a:r>
            <a:r>
              <a:rPr lang="ru-RU" dirty="0"/>
              <a:t>могут быть использованы для  совершения юридических действий</a:t>
            </a: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68005" y="1603276"/>
            <a:ext cx="5266967" cy="40579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Публичные идентификаторы физлица:</a:t>
            </a:r>
          </a:p>
          <a:p>
            <a:r>
              <a:rPr lang="ru-RU" dirty="0" smtClean="0"/>
              <a:t>фамилия</a:t>
            </a:r>
            <a:r>
              <a:rPr lang="ru-RU" dirty="0"/>
              <a:t>, имя, отчество, дата рождения;</a:t>
            </a:r>
          </a:p>
          <a:p>
            <a:r>
              <a:rPr lang="ru-RU" dirty="0" smtClean="0"/>
              <a:t>идентификационный </a:t>
            </a:r>
            <a:r>
              <a:rPr lang="ru-RU" dirty="0"/>
              <a:t>номер налогоплательщика</a:t>
            </a:r>
            <a:r>
              <a:rPr lang="ru-RU" dirty="0" smtClean="0"/>
              <a:t>;</a:t>
            </a:r>
          </a:p>
          <a:p>
            <a:r>
              <a:rPr lang="ru-RU" dirty="0"/>
              <a:t>квалифицированная электронная </a:t>
            </a:r>
            <a:r>
              <a:rPr lang="ru-RU" dirty="0" smtClean="0"/>
              <a:t>подпись.</a:t>
            </a:r>
          </a:p>
          <a:p>
            <a:pPr marL="0" indent="0">
              <a:buNone/>
            </a:pPr>
            <a:r>
              <a:rPr lang="ru-RU" dirty="0" smtClean="0"/>
              <a:t>В случаях, предусмотренных законом:</a:t>
            </a:r>
          </a:p>
          <a:p>
            <a:r>
              <a:rPr lang="ru-RU" dirty="0" smtClean="0"/>
              <a:t>СНИЛС;</a:t>
            </a:r>
          </a:p>
          <a:p>
            <a:r>
              <a:rPr lang="ru-RU" dirty="0" smtClean="0"/>
              <a:t>абонентский номер (сотовый).</a:t>
            </a:r>
          </a:p>
          <a:p>
            <a:pPr marL="0" indent="0">
              <a:buNone/>
            </a:pPr>
            <a:r>
              <a:rPr lang="ru-RU" dirty="0" smtClean="0"/>
              <a:t>Частные идентификаторы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6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ru-RU" dirty="0"/>
              <a:t>Электронное удостоверение </a:t>
            </a:r>
            <a:r>
              <a:rPr lang="ru-RU" dirty="0" smtClean="0"/>
              <a:t>личности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>
              <a:buNone/>
            </a:pPr>
            <a:r>
              <a:rPr lang="ru-RU" sz="3100" dirty="0" smtClean="0"/>
              <a:t>Электронное удостоверение личности = удостоверение личности офлайн</a:t>
            </a:r>
          </a:p>
          <a:p>
            <a:pPr marL="0" indent="0">
              <a:buNone/>
            </a:pPr>
            <a:r>
              <a:rPr lang="ru-RU" sz="3100" dirty="0" smtClean="0"/>
              <a:t>Волеизъявление после электронного удостоверения личности признается надлежащим волеизъявлением</a:t>
            </a:r>
            <a:endParaRPr lang="ru-RU" sz="31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68005" y="1603276"/>
            <a:ext cx="5266967" cy="40579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Системы идентификации:</a:t>
            </a:r>
          </a:p>
          <a:p>
            <a:r>
              <a:rPr lang="ru-RU" dirty="0" smtClean="0"/>
              <a:t>Виды отношений;</a:t>
            </a:r>
          </a:p>
          <a:p>
            <a:r>
              <a:rPr lang="ru-RU" dirty="0" smtClean="0"/>
              <a:t>Виды идентификаторов;</a:t>
            </a:r>
          </a:p>
          <a:p>
            <a:r>
              <a:rPr lang="ru-RU" dirty="0" smtClean="0"/>
              <a:t>Факторы идентификации;</a:t>
            </a:r>
          </a:p>
          <a:p>
            <a:r>
              <a:rPr lang="ru-RU" dirty="0" smtClean="0"/>
              <a:t>Порядок получения средств идентификации;</a:t>
            </a:r>
            <a:endParaRPr lang="ru-RU" dirty="0"/>
          </a:p>
          <a:p>
            <a:r>
              <a:rPr lang="ru-RU" dirty="0" smtClean="0"/>
              <a:t>Процедура проверки;</a:t>
            </a:r>
          </a:p>
          <a:p>
            <a:r>
              <a:rPr lang="ru-RU" dirty="0" smtClean="0"/>
              <a:t>Порядок ведения логов.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60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43815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Управление рисками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790156" y="1412776"/>
            <a:ext cx="7791772" cy="4190999"/>
          </a:xfrm>
        </p:spPr>
        <p:txBody>
          <a:bodyPr rtlCol="0"/>
          <a:lstStyle/>
          <a:p>
            <a:pPr rtl="0"/>
            <a:endParaRPr lang="ru-RU" dirty="0" smtClean="0"/>
          </a:p>
          <a:p>
            <a:pPr rtl="0"/>
            <a:endParaRPr lang="ru-RU" dirty="0"/>
          </a:p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i="1" dirty="0" smtClean="0"/>
              <a:t>Конечной целью любого закона о защите данных является защита индивида от риска причинения вреда, который может быть вызван сбором, использованием и раскрытием персональной информации»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 algn="r">
              <a:buNone/>
            </a:pPr>
            <a:r>
              <a:rPr lang="en-US" sz="1800" dirty="0" err="1" smtClean="0"/>
              <a:t>Elo</a:t>
            </a:r>
            <a:r>
              <a:rPr lang="ru-RU" sz="1800" dirty="0" smtClean="0"/>
              <a:t>ї</a:t>
            </a:r>
            <a:r>
              <a:rPr lang="en-US" sz="1800" dirty="0" smtClean="0"/>
              <a:t>se </a:t>
            </a:r>
            <a:r>
              <a:rPr lang="en-US" sz="1800" dirty="0" err="1" smtClean="0"/>
              <a:t>Gratton</a:t>
            </a:r>
            <a:endParaRPr lang="ru-RU" sz="1800" dirty="0" smtClean="0"/>
          </a:p>
          <a:p>
            <a:pPr marL="0" indent="0" algn="r">
              <a:buNone/>
            </a:pPr>
            <a:r>
              <a:rPr lang="en-US" sz="1800" dirty="0"/>
              <a:t>Understanding Personal Information: Managing Privacy Risks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54217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продаж продукта или услуги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3494BA"/>
      </a:accent6>
      <a:hlink>
        <a:srgbClr val="6B9F25"/>
      </a:hlink>
      <a:folHlink>
        <a:srgbClr val="9F6715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Презентация_digitsu" id="{6298AFB9-21D5-1845-8625-E8A9FD6FF1B2}" vid="{1CAF6B77-0379-104C-BD8A-E59D0EE59B98}"/>
    </a:ext>
  </a:extLst>
</a:theme>
</file>

<file path=ppt/theme/theme2.xml><?xml version="1.0" encoding="utf-8"?>
<a:theme xmlns:a="http://schemas.openxmlformats.org/drawingml/2006/main" name="Тема Offic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3494BA"/>
      </a:accent6>
      <a:hlink>
        <a:srgbClr val="6B9F25"/>
      </a:hlink>
      <a:folHlink>
        <a:srgbClr val="9F6715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3494BA"/>
      </a:accent6>
      <a:hlink>
        <a:srgbClr val="6B9F25"/>
      </a:hlink>
      <a:folHlink>
        <a:srgbClr val="9F6715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403</Words>
  <Application>Microsoft Office PowerPoint</Application>
  <PresentationFormat>Произвольный</PresentationFormat>
  <Paragraphs>65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Презентация продаж продукта или услуги</vt:lpstr>
      <vt:lpstr>Удостоверение цифровой личности: вызовы и перспективы</vt:lpstr>
      <vt:lpstr>Вызовы и ответы на них</vt:lpstr>
      <vt:lpstr>Вызовы и ответы на них</vt:lpstr>
      <vt:lpstr>Идентификация или приватность?</vt:lpstr>
      <vt:lpstr>Идентификация или приватность?</vt:lpstr>
      <vt:lpstr>Идентификаторы</vt:lpstr>
      <vt:lpstr>Электронное удостоверение личности</vt:lpstr>
      <vt:lpstr>Управление рисками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Продажи продукта или услуги</dc:title>
  <dc:creator>Дмитрий Капустин</dc:creator>
  <cp:lastModifiedBy>Nikolay Dmitrik</cp:lastModifiedBy>
  <cp:revision>60</cp:revision>
  <dcterms:created xsi:type="dcterms:W3CDTF">2017-12-11T20:33:38Z</dcterms:created>
  <dcterms:modified xsi:type="dcterms:W3CDTF">2018-06-21T06:11:39Z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